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57" r:id="rId5"/>
    <p:sldId id="258" r:id="rId6"/>
    <p:sldId id="259" r:id="rId7"/>
    <p:sldId id="260" r:id="rId8"/>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gs" Target="tags/tag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79BF44-F5CE-455C-A9FE-73A15FC422D4}" type="slidenum">
              <a:rPr lang="zh-CN" altLang="en-US" smtClean="0">
                <a:solidFill>
                  <a:prstClr val="black"/>
                </a:solidFill>
              </a:rPr>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6.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6.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6.xml"/><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6.xml"/><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3281825" y="1085005"/>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任务六   旅游组织</a:t>
            </a:r>
            <a:endParaRPr lang="zh-CN" altLang="en-US" sz="2400" b="1" dirty="0">
              <a:ea typeface="宋体" panose="02010600030101010101" pitchFamily="2" charset="-122"/>
            </a:endParaRPr>
          </a:p>
        </p:txBody>
      </p:sp>
      <p:sp>
        <p:nvSpPr>
          <p:cNvPr id="2" name="矩形 1"/>
          <p:cNvSpPr/>
          <p:nvPr/>
        </p:nvSpPr>
        <p:spPr>
          <a:xfrm>
            <a:off x="1153236" y="4858984"/>
            <a:ext cx="3500652" cy="553998"/>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zh-CN" sz="2000" dirty="0"/>
              <a:t>世界旅游组织</a:t>
            </a:r>
            <a:r>
              <a:rPr lang="en-US" altLang="zh-CN" sz="2000" dirty="0" smtClean="0"/>
              <a:t>(UNWTO</a:t>
            </a:r>
            <a:r>
              <a:rPr lang="en-US" altLang="zh-CN" sz="2000" dirty="0"/>
              <a:t>) </a:t>
            </a:r>
            <a:endParaRPr lang="zh-CN" altLang="zh-CN" sz="2000" dirty="0"/>
          </a:p>
        </p:txBody>
      </p:sp>
      <p:sp>
        <p:nvSpPr>
          <p:cNvPr id="10" name="Text Box 9"/>
          <p:cNvSpPr txBox="1">
            <a:spLocks noChangeArrowheads="1"/>
          </p:cNvSpPr>
          <p:nvPr/>
        </p:nvSpPr>
        <p:spPr bwMode="auto">
          <a:xfrm>
            <a:off x="884752" y="1582528"/>
            <a:ext cx="3262432"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一、国际性的旅游组织</a:t>
            </a:r>
            <a:endParaRPr lang="zh-CN" altLang="en-US" sz="2400" dirty="0">
              <a:latin typeface="宋体" panose="02010600030101010101" pitchFamily="2" charset="-122"/>
              <a:ea typeface="宋体" panose="02010600030101010101" pitchFamily="2" charset="-122"/>
            </a:endParaRPr>
          </a:p>
        </p:txBody>
      </p:sp>
      <p:sp>
        <p:nvSpPr>
          <p:cNvPr id="12" name="矩形 11"/>
          <p:cNvSpPr/>
          <p:nvPr/>
        </p:nvSpPr>
        <p:spPr>
          <a:xfrm>
            <a:off x="6660393" y="4853555"/>
            <a:ext cx="3984604" cy="553998"/>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zh-CN" sz="2000" dirty="0"/>
              <a:t>太平洋亚洲旅游协会（</a:t>
            </a:r>
            <a:r>
              <a:rPr lang="en-US" altLang="zh-CN" sz="2000" dirty="0"/>
              <a:t>PATA</a:t>
            </a:r>
            <a:r>
              <a:rPr lang="zh-CN" altLang="zh-CN" sz="2000" dirty="0"/>
              <a:t>）</a:t>
            </a:r>
            <a:endParaRPr lang="zh-CN" altLang="zh-CN" sz="2000" dirty="0"/>
          </a:p>
        </p:txBody>
      </p:sp>
      <p:sp>
        <p:nvSpPr>
          <p:cNvPr id="3" name="矩形 2"/>
          <p:cNvSpPr/>
          <p:nvPr/>
        </p:nvSpPr>
        <p:spPr>
          <a:xfrm>
            <a:off x="1153236" y="5451508"/>
            <a:ext cx="3500652"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zh-CN" sz="1600" dirty="0"/>
              <a:t>联合国组织所属的全球唯一的政府间旅游组织，是一个全面涉及旅游事务的国际性最高权力决策机构。</a:t>
            </a:r>
            <a:endParaRPr lang="zh-CN" altLang="en-US" sz="1600" dirty="0"/>
          </a:p>
        </p:txBody>
      </p:sp>
      <p:sp>
        <p:nvSpPr>
          <p:cNvPr id="13" name="矩形 12"/>
          <p:cNvSpPr/>
          <p:nvPr/>
        </p:nvSpPr>
        <p:spPr>
          <a:xfrm>
            <a:off x="6660393" y="5412982"/>
            <a:ext cx="4038535"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zh-CN" sz="1600" dirty="0"/>
              <a:t>是一个民间性、行业性的国际旅游组织。其成员有国家旅游组织，也有各种旅游协会和旅游企业等</a:t>
            </a:r>
            <a:r>
              <a:rPr lang="zh-CN" altLang="zh-CN" sz="1600" dirty="0" smtClean="0"/>
              <a:t>。</a:t>
            </a:r>
            <a:endParaRPr lang="zh-CN" altLang="en-US" sz="1600" dirty="0"/>
          </a:p>
        </p:txBody>
      </p:sp>
      <p:pic>
        <p:nvPicPr>
          <p:cNvPr id="14338" name="Picture 2" descr="C:\Users\Administrator\Desktop\d0276ead87f4a7d50a8ea6f27b1da6f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0349" y="2340914"/>
            <a:ext cx="3523539" cy="214789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4339" name="Picture 3" descr="C:\Users\Administrator\Desktop\9092d1acdf65537e01dc771520ceb8a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394" y="2342221"/>
            <a:ext cx="4038534" cy="214658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3281825" y="1085005"/>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任务六   旅游组织</a:t>
            </a:r>
            <a:endParaRPr lang="zh-CN" altLang="en-US" sz="2400" b="1" dirty="0">
              <a:ea typeface="宋体" panose="02010600030101010101" pitchFamily="2" charset="-122"/>
            </a:endParaRPr>
          </a:p>
        </p:txBody>
      </p:sp>
      <p:sp>
        <p:nvSpPr>
          <p:cNvPr id="2" name="矩形 1"/>
          <p:cNvSpPr/>
          <p:nvPr/>
        </p:nvSpPr>
        <p:spPr>
          <a:xfrm>
            <a:off x="1153236" y="4858984"/>
            <a:ext cx="4223982" cy="553998"/>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zh-CN" sz="2000" dirty="0"/>
              <a:t>国际旅游科学专家协会（</a:t>
            </a:r>
            <a:r>
              <a:rPr lang="en-US" altLang="zh-CN" sz="2000" dirty="0"/>
              <a:t>AIEST</a:t>
            </a:r>
            <a:r>
              <a:rPr lang="zh-CN" altLang="zh-CN" sz="2000" dirty="0"/>
              <a:t>）</a:t>
            </a:r>
            <a:endParaRPr lang="zh-CN" altLang="zh-CN" sz="2000" dirty="0"/>
          </a:p>
        </p:txBody>
      </p:sp>
      <p:sp>
        <p:nvSpPr>
          <p:cNvPr id="10" name="Text Box 9"/>
          <p:cNvSpPr txBox="1">
            <a:spLocks noChangeArrowheads="1"/>
          </p:cNvSpPr>
          <p:nvPr/>
        </p:nvSpPr>
        <p:spPr bwMode="auto">
          <a:xfrm>
            <a:off x="884752" y="1582528"/>
            <a:ext cx="3262432"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一、国际性的旅游组织</a:t>
            </a:r>
            <a:endParaRPr lang="zh-CN" altLang="en-US" sz="2400" dirty="0">
              <a:latin typeface="宋体" panose="02010600030101010101" pitchFamily="2" charset="-122"/>
              <a:ea typeface="宋体" panose="02010600030101010101" pitchFamily="2" charset="-122"/>
            </a:endParaRPr>
          </a:p>
        </p:txBody>
      </p:sp>
      <p:sp>
        <p:nvSpPr>
          <p:cNvPr id="12" name="矩形 11"/>
          <p:cNvSpPr/>
          <p:nvPr/>
        </p:nvSpPr>
        <p:spPr>
          <a:xfrm>
            <a:off x="6660393" y="4853555"/>
            <a:ext cx="3984604" cy="553998"/>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zh-CN" sz="2000" dirty="0"/>
              <a:t>世界旅行社协会（</a:t>
            </a:r>
            <a:r>
              <a:rPr lang="en-US" altLang="zh-CN" sz="2000" dirty="0" smtClean="0"/>
              <a:t>WTA</a:t>
            </a:r>
            <a:r>
              <a:rPr lang="zh-CN" altLang="zh-CN" sz="2000" dirty="0"/>
              <a:t>）</a:t>
            </a:r>
            <a:endParaRPr lang="zh-CN" altLang="zh-CN" sz="2000" dirty="0"/>
          </a:p>
        </p:txBody>
      </p:sp>
      <p:sp>
        <p:nvSpPr>
          <p:cNvPr id="3" name="矩形 2"/>
          <p:cNvSpPr/>
          <p:nvPr/>
        </p:nvSpPr>
        <p:spPr>
          <a:xfrm>
            <a:off x="1153236" y="5451508"/>
            <a:ext cx="4223982"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zh-CN" sz="1600" dirty="0"/>
              <a:t>成立于</a:t>
            </a:r>
            <a:r>
              <a:rPr lang="en-US" altLang="zh-CN" sz="1600" dirty="0"/>
              <a:t>1951</a:t>
            </a:r>
            <a:r>
              <a:rPr lang="zh-CN" altLang="zh-CN" sz="1600" dirty="0"/>
              <a:t>年</a:t>
            </a:r>
            <a:r>
              <a:rPr lang="en-US" altLang="zh-CN" sz="1600" dirty="0"/>
              <a:t>5</a:t>
            </a:r>
            <a:r>
              <a:rPr lang="zh-CN" altLang="zh-CN" sz="1600" dirty="0"/>
              <a:t>月、《旅游评论》，是一个民间性的学术团体</a:t>
            </a:r>
            <a:r>
              <a:rPr lang="zh-CN" altLang="zh-CN" sz="1600" dirty="0" smtClean="0"/>
              <a:t>。</a:t>
            </a:r>
            <a:r>
              <a:rPr lang="en-US" altLang="zh-CN" sz="1600" dirty="0" smtClean="0"/>
              <a:t> </a:t>
            </a:r>
            <a:endParaRPr lang="zh-CN" altLang="en-US" sz="1600" dirty="0"/>
          </a:p>
        </p:txBody>
      </p:sp>
      <p:sp>
        <p:nvSpPr>
          <p:cNvPr id="13" name="矩形 12"/>
          <p:cNvSpPr/>
          <p:nvPr/>
        </p:nvSpPr>
        <p:spPr>
          <a:xfrm>
            <a:off x="6660393" y="5412982"/>
            <a:ext cx="4038535"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zh-CN" sz="1600" dirty="0"/>
              <a:t>成立于</a:t>
            </a:r>
            <a:r>
              <a:rPr lang="en-US" altLang="zh-CN" sz="1600" dirty="0"/>
              <a:t>1949</a:t>
            </a:r>
            <a:r>
              <a:rPr lang="zh-CN" altLang="zh-CN" sz="1600" dirty="0"/>
              <a:t>年，是一个民间性的国际旅游组织，总部设在日内瓦</a:t>
            </a:r>
            <a:r>
              <a:rPr lang="zh-CN" altLang="zh-CN" sz="1600" dirty="0" smtClean="0"/>
              <a:t>。</a:t>
            </a:r>
            <a:r>
              <a:rPr lang="en-US" altLang="zh-CN" sz="1600" dirty="0" smtClean="0"/>
              <a:t> </a:t>
            </a:r>
            <a:endParaRPr lang="zh-CN" altLang="en-US" sz="1600" dirty="0"/>
          </a:p>
        </p:txBody>
      </p:sp>
      <p:pic>
        <p:nvPicPr>
          <p:cNvPr id="15362" name="Picture 2" descr="C:\Users\Administrator\Desktop\1f81c3ded01efa2c8cbb60cc1462aa2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4889" y="2402340"/>
            <a:ext cx="4020675" cy="22379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5363" name="Picture 3" descr="C:\Users\Administrator\Desktop\6f6e041aa0d26c9fc297487be9f6705e.jpeg"/>
          <p:cNvPicPr>
            <a:picLocks noChangeAspect="1" noChangeArrowheads="1"/>
          </p:cNvPicPr>
          <p:nvPr/>
        </p:nvPicPr>
        <p:blipFill rotWithShape="1">
          <a:blip r:embed="rId3">
            <a:extLst>
              <a:ext uri="{28A0092B-C50C-407E-A947-70E740481C1C}">
                <a14:useLocalDpi xmlns:a14="http://schemas.microsoft.com/office/drawing/2010/main" val="0"/>
              </a:ext>
            </a:extLst>
          </a:blip>
          <a:srcRect r="58520"/>
          <a:stretch>
            <a:fillRect/>
          </a:stretch>
        </p:blipFill>
        <p:spPr bwMode="auto">
          <a:xfrm>
            <a:off x="6844316" y="2402340"/>
            <a:ext cx="3616758" cy="2077952"/>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3281825" y="1085005"/>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任务六   旅游组织</a:t>
            </a:r>
            <a:endParaRPr lang="zh-CN" altLang="en-US" sz="2400" b="1" dirty="0">
              <a:ea typeface="宋体" panose="02010600030101010101" pitchFamily="2" charset="-122"/>
            </a:endParaRPr>
          </a:p>
        </p:txBody>
      </p:sp>
      <p:sp>
        <p:nvSpPr>
          <p:cNvPr id="2" name="矩形 1"/>
          <p:cNvSpPr/>
          <p:nvPr/>
        </p:nvSpPr>
        <p:spPr>
          <a:xfrm>
            <a:off x="516256" y="2416403"/>
            <a:ext cx="3481102" cy="553998"/>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zh-CN" sz="2000" dirty="0"/>
              <a:t>中国旅行游览事业管理局</a:t>
            </a:r>
            <a:endParaRPr lang="zh-CN" altLang="zh-CN" sz="2000" dirty="0"/>
          </a:p>
        </p:txBody>
      </p:sp>
      <p:sp>
        <p:nvSpPr>
          <p:cNvPr id="10" name="Text Box 9"/>
          <p:cNvSpPr txBox="1">
            <a:spLocks noChangeArrowheads="1"/>
          </p:cNvSpPr>
          <p:nvPr/>
        </p:nvSpPr>
        <p:spPr bwMode="auto">
          <a:xfrm>
            <a:off x="884752" y="1582528"/>
            <a:ext cx="2954655" cy="461665"/>
          </a:xfrm>
          <a:prstGeom prst="rect">
            <a:avLst/>
          </a:prstGeom>
          <a:noFill/>
          <a:ln w="9525">
            <a:noFill/>
            <a:miter lim="800000"/>
          </a:ln>
          <a:effectLst/>
        </p:spPr>
        <p:txBody>
          <a:bodyPr wrap="none">
            <a:spAutoFit/>
          </a:bodyPr>
          <a:lstStyle/>
          <a:p>
            <a:r>
              <a:rPr lang="zh-CN" altLang="en-US" sz="2400" dirty="0">
                <a:latin typeface="宋体" panose="02010600030101010101" pitchFamily="2" charset="-122"/>
                <a:ea typeface="宋体" panose="02010600030101010101" pitchFamily="2" charset="-122"/>
              </a:rPr>
              <a:t>二</a:t>
            </a:r>
            <a:r>
              <a:rPr lang="zh-CN" altLang="en-US" sz="2400" dirty="0" smtClean="0">
                <a:latin typeface="宋体" panose="02010600030101010101" pitchFamily="2" charset="-122"/>
                <a:ea typeface="宋体" panose="02010600030101010101" pitchFamily="2" charset="-122"/>
              </a:rPr>
              <a:t>、我国的旅游组织</a:t>
            </a:r>
            <a:endParaRPr lang="zh-CN" altLang="en-US" sz="2400" dirty="0">
              <a:latin typeface="宋体" panose="02010600030101010101" pitchFamily="2" charset="-122"/>
              <a:ea typeface="宋体" panose="02010600030101010101" pitchFamily="2" charset="-122"/>
            </a:endParaRPr>
          </a:p>
        </p:txBody>
      </p:sp>
      <p:sp>
        <p:nvSpPr>
          <p:cNvPr id="3" name="矩形 2"/>
          <p:cNvSpPr/>
          <p:nvPr/>
        </p:nvSpPr>
        <p:spPr>
          <a:xfrm>
            <a:off x="499657" y="3049492"/>
            <a:ext cx="3497701" cy="45845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en-US" altLang="zh-CN" sz="1800" dirty="0"/>
              <a:t>1964</a:t>
            </a:r>
            <a:r>
              <a:rPr lang="zh-CN" altLang="zh-CN" sz="1800" dirty="0"/>
              <a:t>年</a:t>
            </a:r>
            <a:r>
              <a:rPr lang="en-US" altLang="zh-CN" sz="1800" dirty="0"/>
              <a:t>7</a:t>
            </a:r>
            <a:r>
              <a:rPr lang="zh-CN" altLang="zh-CN" sz="1800" dirty="0"/>
              <a:t>月</a:t>
            </a:r>
            <a:r>
              <a:rPr lang="en-US" altLang="zh-CN" sz="1800" dirty="0" smtClean="0"/>
              <a:t>22</a:t>
            </a:r>
            <a:r>
              <a:rPr lang="zh-CN" altLang="en-US" sz="1800" dirty="0" smtClean="0"/>
              <a:t>日成立</a:t>
            </a:r>
            <a:endParaRPr lang="zh-CN" altLang="en-US" sz="1800" dirty="0"/>
          </a:p>
        </p:txBody>
      </p:sp>
      <p:sp>
        <p:nvSpPr>
          <p:cNvPr id="12" name="矩形 11"/>
          <p:cNvSpPr/>
          <p:nvPr/>
        </p:nvSpPr>
        <p:spPr>
          <a:xfrm>
            <a:off x="4394502" y="2416403"/>
            <a:ext cx="3481102" cy="499111"/>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zh-CN" sz="2000" dirty="0"/>
              <a:t>中华人民共和国国家旅游局</a:t>
            </a:r>
            <a:endParaRPr lang="zh-CN" altLang="zh-CN" sz="2000" dirty="0"/>
          </a:p>
        </p:txBody>
      </p:sp>
      <p:sp>
        <p:nvSpPr>
          <p:cNvPr id="13" name="矩形 12"/>
          <p:cNvSpPr/>
          <p:nvPr/>
        </p:nvSpPr>
        <p:spPr>
          <a:xfrm>
            <a:off x="4377903" y="3049492"/>
            <a:ext cx="3497701" cy="45845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en-US" altLang="zh-CN" sz="1800" dirty="0"/>
              <a:t>1982</a:t>
            </a:r>
            <a:r>
              <a:rPr lang="zh-CN" altLang="zh-CN" sz="1800" dirty="0"/>
              <a:t>年</a:t>
            </a:r>
            <a:r>
              <a:rPr lang="en-US" altLang="zh-CN" sz="1800" dirty="0"/>
              <a:t>8</a:t>
            </a:r>
            <a:r>
              <a:rPr lang="zh-CN" altLang="zh-CN" sz="1800" dirty="0"/>
              <a:t>月</a:t>
            </a:r>
            <a:r>
              <a:rPr lang="en-US" altLang="zh-CN" sz="1800" dirty="0"/>
              <a:t>23</a:t>
            </a:r>
            <a:r>
              <a:rPr lang="zh-CN" altLang="zh-CN" sz="1800" dirty="0" smtClean="0"/>
              <a:t>日</a:t>
            </a:r>
            <a:r>
              <a:rPr lang="zh-CN" altLang="en-US" sz="1800" dirty="0"/>
              <a:t>更名</a:t>
            </a:r>
            <a:endParaRPr lang="zh-CN" altLang="en-US" sz="1800" dirty="0"/>
          </a:p>
        </p:txBody>
      </p:sp>
      <p:sp>
        <p:nvSpPr>
          <p:cNvPr id="14" name="矩形 13"/>
          <p:cNvSpPr/>
          <p:nvPr/>
        </p:nvSpPr>
        <p:spPr>
          <a:xfrm>
            <a:off x="8241696" y="2416403"/>
            <a:ext cx="3481102" cy="458459"/>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zh-CN" sz="1800" dirty="0"/>
              <a:t>中华人民共和国文化和旅游部</a:t>
            </a:r>
            <a:endParaRPr lang="zh-CN" altLang="zh-CN" sz="1800" dirty="0"/>
          </a:p>
        </p:txBody>
      </p:sp>
      <p:sp>
        <p:nvSpPr>
          <p:cNvPr id="15" name="矩形 14"/>
          <p:cNvSpPr/>
          <p:nvPr/>
        </p:nvSpPr>
        <p:spPr>
          <a:xfrm>
            <a:off x="8225097" y="3035844"/>
            <a:ext cx="3497701" cy="5078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en-US" altLang="zh-CN" sz="1800" dirty="0"/>
              <a:t>2018</a:t>
            </a:r>
            <a:r>
              <a:rPr lang="zh-CN" altLang="zh-CN" sz="1800" dirty="0"/>
              <a:t>年</a:t>
            </a:r>
            <a:r>
              <a:rPr lang="en-US" altLang="zh-CN" sz="1800" dirty="0"/>
              <a:t>3</a:t>
            </a:r>
            <a:r>
              <a:rPr lang="zh-CN" altLang="zh-CN" sz="1800" dirty="0"/>
              <a:t>月</a:t>
            </a:r>
            <a:r>
              <a:rPr lang="en-US" altLang="zh-CN" sz="1800" dirty="0"/>
              <a:t>17</a:t>
            </a:r>
            <a:r>
              <a:rPr lang="zh-CN" altLang="zh-CN" sz="1800" dirty="0" smtClean="0"/>
              <a:t>日</a:t>
            </a:r>
            <a:r>
              <a:rPr lang="zh-CN" altLang="en-US" sz="1800" dirty="0" smtClean="0"/>
              <a:t>批准成立</a:t>
            </a:r>
            <a:endParaRPr lang="zh-CN" altLang="en-US" sz="1800" dirty="0"/>
          </a:p>
        </p:txBody>
      </p:sp>
      <p:sp>
        <p:nvSpPr>
          <p:cNvPr id="5" name="左弧形箭头 4"/>
          <p:cNvSpPr/>
          <p:nvPr/>
        </p:nvSpPr>
        <p:spPr>
          <a:xfrm rot="16200000">
            <a:off x="3774214" y="2825427"/>
            <a:ext cx="844730" cy="23754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6" name="左弧形箭头 15"/>
          <p:cNvSpPr/>
          <p:nvPr/>
        </p:nvSpPr>
        <p:spPr>
          <a:xfrm rot="16200000">
            <a:off x="7746933" y="2825427"/>
            <a:ext cx="844730" cy="23754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pic>
        <p:nvPicPr>
          <p:cNvPr id="6146" name="Picture 2" descr="C:\Users\Administrator\Desktop\58a29ad14ab3612540efe19b055d3cd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855" y="4435506"/>
            <a:ext cx="2444236" cy="234170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6147" name="Picture 3" descr="C:\Users\Administrator\Desktop\757e0da8b3f5ba5543d9d7af4ff6e28c.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51653" y="4383739"/>
            <a:ext cx="2153070" cy="244523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title"/>
          </p:nvPr>
        </p:nvSpPr>
        <p:spPr>
          <a:xfrm>
            <a:off x="1273206" y="276352"/>
            <a:ext cx="3724922" cy="700195"/>
          </a:xfrm>
        </p:spPr>
        <p:txBody>
          <a:bodyPr/>
          <a:lstStyle/>
          <a:p>
            <a:pPr lvl="0">
              <a:defRPr/>
            </a:pPr>
            <a:r>
              <a:rPr lang="zh-CN" altLang="en-US" sz="2800" b="1" dirty="0" smtClean="0"/>
              <a:t>项目一  旅游概述</a:t>
            </a:r>
            <a:endParaRPr lang="en-US" altLang="ko-KR" sz="2800" b="1" dirty="0" smtClean="0"/>
          </a:p>
        </p:txBody>
      </p:sp>
      <p:sp>
        <p:nvSpPr>
          <p:cNvPr id="7" name="椭圆 6"/>
          <p:cNvSpPr/>
          <p:nvPr/>
        </p:nvSpPr>
        <p:spPr>
          <a:xfrm>
            <a:off x="10644997" y="95228"/>
            <a:ext cx="1059423" cy="98977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8643098">
            <a:off x="10587294" y="76574"/>
            <a:ext cx="861398" cy="1271425"/>
          </a:xfrm>
          <a:prstGeom prst="rect">
            <a:avLst/>
          </a:prstGeom>
        </p:spPr>
      </p:pic>
      <p:sp>
        <p:nvSpPr>
          <p:cNvPr id="9" name="文本框 13"/>
          <p:cNvSpPr txBox="1"/>
          <p:nvPr/>
        </p:nvSpPr>
        <p:spPr>
          <a:xfrm>
            <a:off x="10698928" y="406522"/>
            <a:ext cx="1015398" cy="338554"/>
          </a:xfrm>
          <a:prstGeom prst="rect">
            <a:avLst/>
          </a:prstGeom>
          <a:noFill/>
        </p:spPr>
        <p:txBody>
          <a:bodyPr wrap="square" rtlCol="0">
            <a:spAutoFit/>
          </a:bodyPr>
          <a:lstStyle/>
          <a:p>
            <a:r>
              <a:rPr lang="zh-CN" altLang="en-US" sz="1600" b="1" dirty="0" smtClean="0">
                <a:solidFill>
                  <a:schemeClr val="bg1"/>
                </a:solidFill>
                <a:latin typeface="微软雅黑" panose="020B0503020204020204" pitchFamily="34" charset="-122"/>
                <a:ea typeface="微软雅黑" panose="020B0503020204020204" pitchFamily="34" charset="-122"/>
              </a:rPr>
              <a:t>项目一</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sp>
        <p:nvSpPr>
          <p:cNvPr id="11" name="矩形 1"/>
          <p:cNvSpPr>
            <a:spLocks noChangeArrowheads="1"/>
          </p:cNvSpPr>
          <p:nvPr/>
        </p:nvSpPr>
        <p:spPr bwMode="auto">
          <a:xfrm>
            <a:off x="3281825" y="1085005"/>
            <a:ext cx="5160433" cy="457200"/>
          </a:xfrm>
          <a:prstGeom prst="rect">
            <a:avLst/>
          </a:prstGeom>
          <a:noFill/>
          <a:ln w="9525">
            <a:noFill/>
            <a:miter lim="800000"/>
          </a:ln>
        </p:spPr>
        <p:txBody>
          <a:bodyPr>
            <a:spAutoFit/>
          </a:bodyPr>
          <a:lstStyle/>
          <a:p>
            <a:pPr algn="ctr"/>
            <a:r>
              <a:rPr lang="zh-CN" altLang="en-US" sz="2400" b="1" dirty="0" smtClean="0">
                <a:ea typeface="宋体" panose="02010600030101010101" pitchFamily="2" charset="-122"/>
              </a:rPr>
              <a:t>任务六   旅游组织</a:t>
            </a:r>
            <a:endParaRPr lang="zh-CN" altLang="en-US" sz="2400" b="1" dirty="0">
              <a:ea typeface="宋体" panose="02010600030101010101" pitchFamily="2" charset="-122"/>
            </a:endParaRPr>
          </a:p>
        </p:txBody>
      </p:sp>
      <p:sp>
        <p:nvSpPr>
          <p:cNvPr id="2" name="矩形 1"/>
          <p:cNvSpPr/>
          <p:nvPr/>
        </p:nvSpPr>
        <p:spPr>
          <a:xfrm>
            <a:off x="1153236" y="4858984"/>
            <a:ext cx="4223982" cy="496996"/>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en-US" sz="2000" dirty="0" smtClean="0"/>
              <a:t>中国旅游协会</a:t>
            </a:r>
            <a:endParaRPr lang="zh-CN" altLang="zh-CN" sz="2000" dirty="0"/>
          </a:p>
        </p:txBody>
      </p:sp>
      <p:sp>
        <p:nvSpPr>
          <p:cNvPr id="10" name="Text Box 9"/>
          <p:cNvSpPr txBox="1">
            <a:spLocks noChangeArrowheads="1"/>
          </p:cNvSpPr>
          <p:nvPr/>
        </p:nvSpPr>
        <p:spPr bwMode="auto">
          <a:xfrm>
            <a:off x="884752" y="1582528"/>
            <a:ext cx="2954655" cy="461665"/>
          </a:xfrm>
          <a:prstGeom prst="rect">
            <a:avLst/>
          </a:prstGeom>
          <a:noFill/>
          <a:ln w="9525">
            <a:noFill/>
            <a:miter lim="800000"/>
          </a:ln>
          <a:effectLst/>
        </p:spPr>
        <p:txBody>
          <a:bodyPr wrap="none">
            <a:spAutoFit/>
          </a:bodyPr>
          <a:lstStyle/>
          <a:p>
            <a:r>
              <a:rPr lang="zh-CN" altLang="en-US" sz="2400" dirty="0" smtClean="0">
                <a:latin typeface="宋体" panose="02010600030101010101" pitchFamily="2" charset="-122"/>
                <a:ea typeface="宋体" panose="02010600030101010101" pitchFamily="2" charset="-122"/>
              </a:rPr>
              <a:t>二、我国的旅游组织</a:t>
            </a:r>
            <a:endParaRPr lang="zh-CN" altLang="en-US" sz="2400" dirty="0">
              <a:latin typeface="宋体" panose="02010600030101010101" pitchFamily="2" charset="-122"/>
              <a:ea typeface="宋体" panose="02010600030101010101" pitchFamily="2" charset="-122"/>
            </a:endParaRPr>
          </a:p>
        </p:txBody>
      </p:sp>
      <p:sp>
        <p:nvSpPr>
          <p:cNvPr id="12" name="矩形 11"/>
          <p:cNvSpPr/>
          <p:nvPr/>
        </p:nvSpPr>
        <p:spPr>
          <a:xfrm>
            <a:off x="6660393" y="4853555"/>
            <a:ext cx="3984604" cy="499111"/>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a:lnSpc>
                <a:spcPct val="150000"/>
              </a:lnSpc>
            </a:pPr>
            <a:r>
              <a:rPr lang="zh-CN" altLang="en-US" sz="2000" dirty="0" smtClean="0"/>
              <a:t>中国旅游饭店业协会</a:t>
            </a:r>
            <a:endParaRPr lang="zh-CN" altLang="zh-CN" sz="2000" dirty="0"/>
          </a:p>
        </p:txBody>
      </p:sp>
      <p:sp>
        <p:nvSpPr>
          <p:cNvPr id="3" name="矩形 2"/>
          <p:cNvSpPr/>
          <p:nvPr/>
        </p:nvSpPr>
        <p:spPr>
          <a:xfrm>
            <a:off x="1153236" y="5451508"/>
            <a:ext cx="4223982"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zh-CN" sz="1600" dirty="0"/>
              <a:t>该协会成立于</a:t>
            </a:r>
            <a:r>
              <a:rPr lang="en-US" altLang="zh-CN" sz="1600" dirty="0"/>
              <a:t>1986</a:t>
            </a:r>
            <a:r>
              <a:rPr lang="zh-CN" altLang="zh-CN" sz="1600" dirty="0"/>
              <a:t>年</a:t>
            </a:r>
            <a:r>
              <a:rPr lang="en-US" altLang="zh-CN" sz="1600" dirty="0"/>
              <a:t>1</a:t>
            </a:r>
            <a:r>
              <a:rPr lang="zh-CN" altLang="zh-CN" sz="1600" dirty="0"/>
              <a:t>月，是一个全国性、社团性的旅游行业组织。其成员为团体会员，最高权力机构是会员代表大会</a:t>
            </a:r>
            <a:r>
              <a:rPr lang="zh-CN" altLang="zh-CN" sz="1600" dirty="0" smtClean="0"/>
              <a:t>。</a:t>
            </a:r>
            <a:r>
              <a:rPr lang="en-US" altLang="zh-CN" sz="1600" dirty="0" smtClean="0"/>
              <a:t> </a:t>
            </a:r>
            <a:endParaRPr lang="zh-CN" altLang="en-US" sz="1600" dirty="0"/>
          </a:p>
        </p:txBody>
      </p:sp>
      <p:sp>
        <p:nvSpPr>
          <p:cNvPr id="13" name="矩形 12"/>
          <p:cNvSpPr/>
          <p:nvPr/>
        </p:nvSpPr>
        <p:spPr>
          <a:xfrm>
            <a:off x="6660393" y="5412982"/>
            <a:ext cx="4038535" cy="134652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nSpc>
                <a:spcPct val="150000"/>
              </a:lnSpc>
            </a:pPr>
            <a:r>
              <a:rPr lang="zh-CN" altLang="zh-CN" sz="1400" dirty="0"/>
              <a:t>协会成立于</a:t>
            </a:r>
            <a:r>
              <a:rPr lang="en-US" altLang="zh-CN" sz="1400" dirty="0"/>
              <a:t>1986</a:t>
            </a:r>
            <a:r>
              <a:rPr lang="zh-CN" altLang="zh-CN" sz="1400" dirty="0"/>
              <a:t>年</a:t>
            </a:r>
            <a:r>
              <a:rPr lang="en-US" altLang="zh-CN" sz="1400" dirty="0"/>
              <a:t>2</a:t>
            </a:r>
            <a:r>
              <a:rPr lang="zh-CN" altLang="zh-CN" sz="1400" dirty="0"/>
              <a:t>月，其成员来自以国内外旅游这位主要客源的各种档次的星级饭店以及饭店管理公司、地方性饭店协会、饭店用品供应厂商等相关单位</a:t>
            </a:r>
            <a:r>
              <a:rPr lang="zh-CN" altLang="zh-CN" sz="1400" dirty="0" smtClean="0"/>
              <a:t>。</a:t>
            </a:r>
            <a:r>
              <a:rPr lang="en-US" altLang="zh-CN" sz="1400" dirty="0" smtClean="0"/>
              <a:t> </a:t>
            </a:r>
            <a:endParaRPr lang="zh-CN" altLang="en-US" sz="1400" dirty="0"/>
          </a:p>
        </p:txBody>
      </p:sp>
      <p:pic>
        <p:nvPicPr>
          <p:cNvPr id="16386" name="Picture 2" descr="C:\Users\Administrator\Desktop\8dcbca8386e68b46c9aaacaee50f1bd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8568" y="2330608"/>
            <a:ext cx="4198650" cy="228839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6387" name="Picture 3" descr="C:\Users\Administrator\Desktop\d0d3aa824b711419f7c8a3833e3eca6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393" y="2330607"/>
            <a:ext cx="3984604" cy="228839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spd="slow" advTm="0">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图片 1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rot="1281247">
            <a:off x="631734" y="206861"/>
            <a:ext cx="492791" cy="679543"/>
          </a:xfrm>
          <a:prstGeom prst="rect">
            <a:avLst/>
          </a:prstGeom>
        </p:spPr>
      </p:pic>
      <p:sp>
        <p:nvSpPr>
          <p:cNvPr id="4" name="Rectangle 6"/>
          <p:cNvSpPr>
            <a:spLocks noGrp="1" noChangeArrowheads="1"/>
          </p:cNvSpPr>
          <p:nvPr>
            <p:ph type="title"/>
          </p:nvPr>
        </p:nvSpPr>
        <p:spPr>
          <a:xfrm>
            <a:off x="1273206" y="276352"/>
            <a:ext cx="3724922" cy="700195"/>
          </a:xfrm>
        </p:spPr>
        <p:txBody>
          <a:bodyPr/>
          <a:lstStyle/>
          <a:p>
            <a:pPr eaLnBrk="1" hangingPunct="1"/>
            <a:r>
              <a:rPr lang="zh-CN" altLang="en-US" sz="2800" b="1" dirty="0" smtClean="0">
                <a:latin typeface="微软雅黑" panose="020B0503020204020204" pitchFamily="34" charset="-122"/>
                <a:ea typeface="微软雅黑" panose="020B0503020204020204" pitchFamily="34" charset="-122"/>
              </a:rPr>
              <a:t>项目一  旅游概述</a:t>
            </a:r>
            <a:endParaRPr lang="en-US" altLang="ko-KR" sz="2800" b="1" dirty="0" smtClean="0">
              <a:latin typeface="微软雅黑" panose="020B0503020204020204" pitchFamily="34" charset="-122"/>
              <a:ea typeface="微软雅黑" panose="020B0503020204020204" pitchFamily="34" charset="-122"/>
            </a:endParaRPr>
          </a:p>
        </p:txBody>
      </p:sp>
      <p:sp>
        <p:nvSpPr>
          <p:cNvPr id="17" name="AutoShape 9"/>
          <p:cNvSpPr>
            <a:spLocks noChangeArrowheads="1"/>
          </p:cNvSpPr>
          <p:nvPr/>
        </p:nvSpPr>
        <p:spPr bwMode="gray">
          <a:xfrm>
            <a:off x="2844800" y="4500564"/>
            <a:ext cx="4402667" cy="466725"/>
          </a:xfrm>
          <a:prstGeom prst="roundRect">
            <a:avLst>
              <a:gd name="adj" fmla="val 16667"/>
            </a:avLst>
          </a:prstGeom>
          <a:noFill/>
          <a:ln w="38100">
            <a:noFill/>
            <a:round/>
          </a:ln>
        </p:spPr>
        <p:txBody>
          <a:bodyPr wrap="none" anchor="ctr"/>
          <a:lstStyle/>
          <a:p>
            <a:pPr eaLnBrk="1" latinLnBrk="1" hangingPunct="1"/>
            <a:r>
              <a:rPr kumimoji="1" lang="zh-CN" altLang="en-US" sz="2000" b="1" dirty="0">
                <a:solidFill>
                  <a:schemeClr val="bg1"/>
                </a:solidFill>
                <a:latin typeface="+mn-ea"/>
              </a:rPr>
              <a:t>导游人员的素质要求</a:t>
            </a:r>
            <a:endParaRPr kumimoji="1" lang="en-US" altLang="ko-KR" sz="2000" b="1" dirty="0">
              <a:solidFill>
                <a:schemeClr val="bg1"/>
              </a:solidFill>
              <a:latin typeface="+mn-ea"/>
            </a:endParaRPr>
          </a:p>
        </p:txBody>
      </p:sp>
      <p:sp>
        <p:nvSpPr>
          <p:cNvPr id="29" name="AutoShape 2"/>
          <p:cNvSpPr>
            <a:spLocks noChangeArrowheads="1"/>
          </p:cNvSpPr>
          <p:nvPr/>
        </p:nvSpPr>
        <p:spPr bwMode="gray">
          <a:xfrm>
            <a:off x="2365060" y="1459055"/>
            <a:ext cx="3530773" cy="360363"/>
          </a:xfrm>
          <a:prstGeom prst="roundRect">
            <a:avLst>
              <a:gd name="adj" fmla="val 16667"/>
            </a:avLst>
          </a:prstGeom>
          <a:gradFill rotWithShape="1">
            <a:gsLst>
              <a:gs pos="0">
                <a:schemeClr val="accent2">
                  <a:gamma/>
                  <a:shade val="46275"/>
                  <a:invGamma/>
                </a:schemeClr>
              </a:gs>
              <a:gs pos="100000">
                <a:schemeClr val="accent2"/>
              </a:gs>
            </a:gsLst>
            <a:lin ang="0" scaled="1"/>
          </a:gradFill>
          <a:ln w="9525">
            <a:noFill/>
            <a:round/>
          </a:ln>
          <a:effectLst>
            <a:outerShdw dist="107763" dir="2700000" algn="ctr" rotWithShape="0">
              <a:schemeClr val="bg2">
                <a:alpha val="50000"/>
              </a:schemeClr>
            </a:outerShdw>
          </a:effectLst>
        </p:spPr>
        <p:txBody>
          <a:bodyPr wrap="none" anchor="ctr"/>
          <a:lstStyle/>
          <a:p>
            <a:pPr>
              <a:defRPr/>
            </a:pPr>
            <a:endParaRPr lang="zh-CN" altLang="en-US">
              <a:ea typeface="宋体" panose="02010600030101010101" pitchFamily="2" charset="-122"/>
            </a:endParaRPr>
          </a:p>
        </p:txBody>
      </p:sp>
      <p:sp>
        <p:nvSpPr>
          <p:cNvPr id="30" name="AutoShape 3"/>
          <p:cNvSpPr>
            <a:spLocks noChangeArrowheads="1"/>
          </p:cNvSpPr>
          <p:nvPr/>
        </p:nvSpPr>
        <p:spPr bwMode="gray">
          <a:xfrm>
            <a:off x="2384110" y="3995009"/>
            <a:ext cx="3511723" cy="360363"/>
          </a:xfrm>
          <a:prstGeom prst="roundRect">
            <a:avLst>
              <a:gd name="adj" fmla="val 16667"/>
            </a:avLst>
          </a:prstGeom>
          <a:gradFill rotWithShape="1">
            <a:gsLst>
              <a:gs pos="0">
                <a:schemeClr val="accent1">
                  <a:gamma/>
                  <a:shade val="46275"/>
                  <a:invGamma/>
                </a:schemeClr>
              </a:gs>
              <a:gs pos="100000">
                <a:schemeClr val="accent1"/>
              </a:gs>
            </a:gsLst>
            <a:lin ang="0" scaled="1"/>
          </a:gradFill>
          <a:ln w="9525">
            <a:noFill/>
            <a:round/>
          </a:ln>
          <a:effectLst>
            <a:outerShdw dist="107763" dir="2700000" algn="ctr" rotWithShape="0">
              <a:schemeClr val="bg2">
                <a:alpha val="50000"/>
              </a:schemeClr>
            </a:outerShdw>
          </a:effectLst>
        </p:spPr>
        <p:txBody>
          <a:bodyPr wrap="none" anchor="ctr"/>
          <a:lstStyle/>
          <a:p>
            <a:pPr>
              <a:defRPr/>
            </a:pPr>
            <a:endParaRPr lang="zh-CN" altLang="en-US">
              <a:ea typeface="宋体" panose="02010600030101010101" pitchFamily="2" charset="-122"/>
            </a:endParaRPr>
          </a:p>
        </p:txBody>
      </p:sp>
      <p:sp>
        <p:nvSpPr>
          <p:cNvPr id="32" name="AutoShape 19"/>
          <p:cNvSpPr>
            <a:spLocks noChangeArrowheads="1"/>
          </p:cNvSpPr>
          <p:nvPr/>
        </p:nvSpPr>
        <p:spPr bwMode="gray">
          <a:xfrm>
            <a:off x="1778742" y="1335229"/>
            <a:ext cx="812800" cy="533400"/>
          </a:xfrm>
          <a:prstGeom prst="hexagon">
            <a:avLst>
              <a:gd name="adj" fmla="val 28571"/>
              <a:gd name="vf" fmla="val 115470"/>
            </a:avLst>
          </a:prstGeom>
          <a:solidFill>
            <a:schemeClr val="accent2"/>
          </a:solidFill>
          <a:ln w="28575">
            <a:solidFill>
              <a:schemeClr val="bg1"/>
            </a:solidFill>
            <a:miter lim="800000"/>
          </a:ln>
          <a:effectLst>
            <a:outerShdw dist="63500" dir="2212194" algn="ctr" rotWithShape="0">
              <a:schemeClr val="tx1">
                <a:alpha val="50000"/>
              </a:schemeClr>
            </a:outerShdw>
          </a:effectLst>
        </p:spPr>
        <p:txBody>
          <a:bodyPr wrap="none" anchor="ctr"/>
          <a:lstStyle/>
          <a:p>
            <a:pPr algn="ctr"/>
            <a:r>
              <a:rPr lang="en-US" altLang="ko-KR" b="1" dirty="0">
                <a:solidFill>
                  <a:schemeClr val="bg1"/>
                </a:solidFill>
                <a:ea typeface="Gulim" pitchFamily="34" charset="-127"/>
              </a:rPr>
              <a:t>1</a:t>
            </a:r>
            <a:endParaRPr lang="en-US" altLang="ko-KR" b="1" dirty="0">
              <a:solidFill>
                <a:schemeClr val="bg1"/>
              </a:solidFill>
              <a:ea typeface="Gulim" pitchFamily="34" charset="-127"/>
            </a:endParaRPr>
          </a:p>
        </p:txBody>
      </p:sp>
      <p:sp>
        <p:nvSpPr>
          <p:cNvPr id="33" name="AutoShape 20"/>
          <p:cNvSpPr>
            <a:spLocks noChangeArrowheads="1"/>
          </p:cNvSpPr>
          <p:nvPr/>
        </p:nvSpPr>
        <p:spPr bwMode="gray">
          <a:xfrm>
            <a:off x="1778742" y="3852133"/>
            <a:ext cx="812800" cy="533400"/>
          </a:xfrm>
          <a:prstGeom prst="hexagon">
            <a:avLst>
              <a:gd name="adj" fmla="val 28571"/>
              <a:gd name="vf" fmla="val 115470"/>
            </a:avLst>
          </a:prstGeom>
          <a:solidFill>
            <a:schemeClr val="accent1"/>
          </a:solidFill>
          <a:ln w="28575">
            <a:solidFill>
              <a:schemeClr val="bg1"/>
            </a:solidFill>
            <a:miter lim="800000"/>
          </a:ln>
          <a:effectLst>
            <a:outerShdw dist="63500" dir="2212194" algn="ctr" rotWithShape="0">
              <a:schemeClr val="tx1">
                <a:alpha val="50000"/>
              </a:schemeClr>
            </a:outerShdw>
          </a:effectLst>
        </p:spPr>
        <p:txBody>
          <a:bodyPr wrap="none" anchor="ctr"/>
          <a:lstStyle/>
          <a:p>
            <a:pPr algn="ctr"/>
            <a:r>
              <a:rPr lang="en-US" altLang="ko-KR" b="1" dirty="0" smtClean="0">
                <a:solidFill>
                  <a:schemeClr val="bg1"/>
                </a:solidFill>
                <a:ea typeface="Gulim" pitchFamily="34" charset="-127"/>
              </a:rPr>
              <a:t>4</a:t>
            </a:r>
            <a:endParaRPr lang="en-US" altLang="ko-KR" b="1" dirty="0">
              <a:solidFill>
                <a:schemeClr val="bg1"/>
              </a:solidFill>
              <a:ea typeface="Gulim" pitchFamily="34" charset="-127"/>
            </a:endParaRPr>
          </a:p>
        </p:txBody>
      </p:sp>
      <p:sp>
        <p:nvSpPr>
          <p:cNvPr id="37" name="AutoShape 7"/>
          <p:cNvSpPr>
            <a:spLocks noChangeArrowheads="1"/>
          </p:cNvSpPr>
          <p:nvPr/>
        </p:nvSpPr>
        <p:spPr bwMode="gray">
          <a:xfrm>
            <a:off x="2779927" y="1398730"/>
            <a:ext cx="4034367" cy="466725"/>
          </a:xfrm>
          <a:prstGeom prst="roundRect">
            <a:avLst>
              <a:gd name="adj" fmla="val 16667"/>
            </a:avLst>
          </a:prstGeom>
          <a:noFill/>
          <a:ln w="38100">
            <a:noFill/>
            <a:round/>
          </a:ln>
        </p:spPr>
        <p:txBody>
          <a:bodyPr wrap="none" anchor="ctr"/>
          <a:lstStyle/>
          <a:p>
            <a:pPr eaLnBrk="1" latinLnBrk="1" hangingPunct="1"/>
            <a:r>
              <a:rPr kumimoji="1" lang="zh-CN" altLang="en-US" sz="2000" b="1" dirty="0" smtClean="0">
                <a:solidFill>
                  <a:schemeClr val="bg1"/>
                </a:solidFill>
                <a:latin typeface="+mn-ea"/>
              </a:rPr>
              <a:t>旅 游 的 产 生</a:t>
            </a:r>
            <a:endParaRPr kumimoji="1" lang="en-US" altLang="ko-KR" sz="2000" b="1" dirty="0">
              <a:solidFill>
                <a:schemeClr val="bg1"/>
              </a:solidFill>
              <a:latin typeface="+mn-ea"/>
            </a:endParaRPr>
          </a:p>
        </p:txBody>
      </p:sp>
      <p:sp>
        <p:nvSpPr>
          <p:cNvPr id="38" name="AutoShape 8"/>
          <p:cNvSpPr>
            <a:spLocks noChangeArrowheads="1"/>
          </p:cNvSpPr>
          <p:nvPr/>
        </p:nvSpPr>
        <p:spPr bwMode="gray">
          <a:xfrm>
            <a:off x="2807443" y="3928334"/>
            <a:ext cx="3206751" cy="466725"/>
          </a:xfrm>
          <a:prstGeom prst="roundRect">
            <a:avLst>
              <a:gd name="adj" fmla="val 16667"/>
            </a:avLst>
          </a:prstGeom>
          <a:noFill/>
          <a:ln w="38100">
            <a:noFill/>
            <a:round/>
          </a:ln>
        </p:spPr>
        <p:txBody>
          <a:bodyPr wrap="none" anchor="ctr"/>
          <a:lstStyle/>
          <a:p>
            <a:pPr eaLnBrk="1" latinLnBrk="1" hangingPunct="1"/>
            <a:r>
              <a:rPr kumimoji="1" lang="zh-CN" altLang="en-US" sz="2000" b="1" dirty="0" smtClean="0">
                <a:solidFill>
                  <a:schemeClr val="bg1"/>
                </a:solidFill>
                <a:latin typeface="+mn-ea"/>
              </a:rPr>
              <a:t>旅 游 的 特 点</a:t>
            </a:r>
            <a:endParaRPr kumimoji="1" lang="en-US" altLang="ko-KR" sz="2000" b="1" dirty="0">
              <a:solidFill>
                <a:schemeClr val="bg1"/>
              </a:solidFill>
              <a:latin typeface="+mn-ea"/>
            </a:endParaRPr>
          </a:p>
        </p:txBody>
      </p:sp>
      <p:sp>
        <p:nvSpPr>
          <p:cNvPr id="21" name="圆角矩形 20"/>
          <p:cNvSpPr/>
          <p:nvPr/>
        </p:nvSpPr>
        <p:spPr>
          <a:xfrm rot="2700000">
            <a:off x="11069491" y="165880"/>
            <a:ext cx="809806" cy="822344"/>
          </a:xfrm>
          <a:prstGeom prst="roundRect">
            <a:avLst/>
          </a:prstGeom>
          <a:solidFill>
            <a:srgbClr val="CC0000">
              <a:alpha val="89804"/>
            </a:srgbClr>
          </a:solidFill>
          <a:ln>
            <a:noFill/>
          </a:ln>
          <a:effectLst>
            <a:outerShdw blurRad="254000" dist="152400" dir="2700000" algn="ctr" rotWithShape="0">
              <a:srgbClr val="000000">
                <a:alpha val="35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121914" tIns="60957" rIns="121914" bIns="60957" rtlCol="0" anchor="ctr"/>
          <a:lstStyle/>
          <a:p>
            <a:pPr algn="ctr"/>
            <a:endParaRPr lang="zh-CN" altLang="en-US"/>
          </a:p>
        </p:txBody>
      </p:sp>
      <p:sp>
        <p:nvSpPr>
          <p:cNvPr id="22" name="TextBox 21"/>
          <p:cNvSpPr txBox="1"/>
          <p:nvPr/>
        </p:nvSpPr>
        <p:spPr>
          <a:xfrm>
            <a:off x="11088207" y="310714"/>
            <a:ext cx="800219" cy="461665"/>
          </a:xfrm>
          <a:prstGeom prst="rect">
            <a:avLst/>
          </a:prstGeom>
          <a:noFill/>
        </p:spPr>
        <p:txBody>
          <a:bodyPr wrap="none" rtlCol="0">
            <a:spAutoFit/>
          </a:bodyPr>
          <a:lstStyle/>
          <a:p>
            <a:r>
              <a:rPr lang="zh-CN" altLang="en-US" sz="2400" b="1" dirty="0">
                <a:solidFill>
                  <a:schemeClr val="bg1"/>
                </a:solidFill>
              </a:rPr>
              <a:t>小结</a:t>
            </a:r>
            <a:endParaRPr lang="zh-CN" altLang="en-US" sz="2400" b="1" dirty="0">
              <a:solidFill>
                <a:schemeClr val="bg1"/>
              </a:solidFill>
            </a:endParaRPr>
          </a:p>
        </p:txBody>
      </p:sp>
      <p:sp>
        <p:nvSpPr>
          <p:cNvPr id="20" name="AutoShape 2"/>
          <p:cNvSpPr>
            <a:spLocks noChangeArrowheads="1"/>
          </p:cNvSpPr>
          <p:nvPr/>
        </p:nvSpPr>
        <p:spPr bwMode="gray">
          <a:xfrm>
            <a:off x="2353684" y="2293855"/>
            <a:ext cx="3542149" cy="360363"/>
          </a:xfrm>
          <a:prstGeom prst="roundRect">
            <a:avLst>
              <a:gd name="adj" fmla="val 16667"/>
            </a:avLst>
          </a:prstGeom>
          <a:gradFill rotWithShape="1">
            <a:gsLst>
              <a:gs pos="0">
                <a:schemeClr val="accent2">
                  <a:gamma/>
                  <a:shade val="46275"/>
                  <a:invGamma/>
                </a:schemeClr>
              </a:gs>
              <a:gs pos="100000">
                <a:schemeClr val="accent2"/>
              </a:gs>
            </a:gsLst>
            <a:lin ang="0" scaled="1"/>
          </a:gradFill>
          <a:ln w="9525">
            <a:noFill/>
            <a:round/>
          </a:ln>
          <a:effectLst>
            <a:outerShdw dist="107763" dir="2700000" algn="ctr" rotWithShape="0">
              <a:schemeClr val="bg2">
                <a:alpha val="50000"/>
              </a:schemeClr>
            </a:outerShdw>
          </a:effectLst>
        </p:spPr>
        <p:txBody>
          <a:bodyPr wrap="none" anchor="ctr"/>
          <a:lstStyle/>
          <a:p>
            <a:pPr>
              <a:defRPr/>
            </a:pPr>
            <a:endParaRPr lang="zh-CN" altLang="en-US">
              <a:ea typeface="宋体" panose="02010600030101010101" pitchFamily="2" charset="-122"/>
            </a:endParaRPr>
          </a:p>
        </p:txBody>
      </p:sp>
      <p:sp>
        <p:nvSpPr>
          <p:cNvPr id="23" name="AutoShape 19"/>
          <p:cNvSpPr>
            <a:spLocks noChangeArrowheads="1"/>
          </p:cNvSpPr>
          <p:nvPr/>
        </p:nvSpPr>
        <p:spPr bwMode="gray">
          <a:xfrm>
            <a:off x="1767366" y="2170029"/>
            <a:ext cx="812800" cy="533400"/>
          </a:xfrm>
          <a:prstGeom prst="hexagon">
            <a:avLst>
              <a:gd name="adj" fmla="val 28571"/>
              <a:gd name="vf" fmla="val 115470"/>
            </a:avLst>
          </a:prstGeom>
          <a:solidFill>
            <a:schemeClr val="accent2"/>
          </a:solidFill>
          <a:ln w="28575">
            <a:solidFill>
              <a:schemeClr val="bg1"/>
            </a:solidFill>
            <a:miter lim="800000"/>
          </a:ln>
          <a:effectLst>
            <a:outerShdw dist="63500" dir="2212194" algn="ctr" rotWithShape="0">
              <a:schemeClr val="tx1">
                <a:alpha val="50000"/>
              </a:schemeClr>
            </a:outerShdw>
          </a:effectLst>
        </p:spPr>
        <p:txBody>
          <a:bodyPr wrap="none" anchor="ctr"/>
          <a:lstStyle/>
          <a:p>
            <a:pPr algn="ctr"/>
            <a:r>
              <a:rPr lang="en-US" altLang="ko-KR" b="1" dirty="0" smtClean="0">
                <a:solidFill>
                  <a:schemeClr val="bg1"/>
                </a:solidFill>
                <a:ea typeface="Gulim" pitchFamily="34" charset="-127"/>
              </a:rPr>
              <a:t>2</a:t>
            </a:r>
            <a:endParaRPr lang="en-US" altLang="ko-KR" b="1" dirty="0">
              <a:solidFill>
                <a:schemeClr val="bg1"/>
              </a:solidFill>
              <a:ea typeface="Gulim" pitchFamily="34" charset="-127"/>
            </a:endParaRPr>
          </a:p>
        </p:txBody>
      </p:sp>
      <p:sp>
        <p:nvSpPr>
          <p:cNvPr id="24" name="AutoShape 7"/>
          <p:cNvSpPr>
            <a:spLocks noChangeArrowheads="1"/>
          </p:cNvSpPr>
          <p:nvPr/>
        </p:nvSpPr>
        <p:spPr bwMode="gray">
          <a:xfrm>
            <a:off x="2768551" y="2233530"/>
            <a:ext cx="4034367" cy="466725"/>
          </a:xfrm>
          <a:prstGeom prst="roundRect">
            <a:avLst>
              <a:gd name="adj" fmla="val 16667"/>
            </a:avLst>
          </a:prstGeom>
          <a:noFill/>
          <a:ln w="38100">
            <a:noFill/>
            <a:round/>
          </a:ln>
        </p:spPr>
        <p:txBody>
          <a:bodyPr wrap="none" anchor="ctr"/>
          <a:lstStyle/>
          <a:p>
            <a:pPr eaLnBrk="1" latinLnBrk="1" hangingPunct="1"/>
            <a:r>
              <a:rPr kumimoji="1" lang="zh-CN" altLang="en-US" sz="2000" b="1" dirty="0" smtClean="0">
                <a:solidFill>
                  <a:schemeClr val="bg1"/>
                </a:solidFill>
                <a:latin typeface="+mn-ea"/>
              </a:rPr>
              <a:t>旅 游 的 定 义 和 内 容</a:t>
            </a:r>
            <a:endParaRPr kumimoji="1" lang="en-US" altLang="ko-KR" sz="2000" b="1" dirty="0">
              <a:solidFill>
                <a:schemeClr val="bg1"/>
              </a:solidFill>
              <a:latin typeface="+mn-ea"/>
            </a:endParaRPr>
          </a:p>
        </p:txBody>
      </p:sp>
      <p:sp>
        <p:nvSpPr>
          <p:cNvPr id="25" name="AutoShape 2"/>
          <p:cNvSpPr>
            <a:spLocks noChangeArrowheads="1"/>
          </p:cNvSpPr>
          <p:nvPr/>
        </p:nvSpPr>
        <p:spPr bwMode="gray">
          <a:xfrm>
            <a:off x="2353684" y="3153679"/>
            <a:ext cx="3542149" cy="360363"/>
          </a:xfrm>
          <a:prstGeom prst="roundRect">
            <a:avLst>
              <a:gd name="adj" fmla="val 16667"/>
            </a:avLst>
          </a:prstGeom>
          <a:gradFill rotWithShape="1">
            <a:gsLst>
              <a:gs pos="0">
                <a:schemeClr val="accent2">
                  <a:gamma/>
                  <a:shade val="46275"/>
                  <a:invGamma/>
                </a:schemeClr>
              </a:gs>
              <a:gs pos="100000">
                <a:schemeClr val="accent2"/>
              </a:gs>
            </a:gsLst>
            <a:lin ang="0" scaled="1"/>
          </a:gradFill>
          <a:ln w="9525">
            <a:noFill/>
            <a:round/>
          </a:ln>
          <a:effectLst>
            <a:outerShdw dist="107763" dir="2700000" algn="ctr" rotWithShape="0">
              <a:schemeClr val="bg2">
                <a:alpha val="50000"/>
              </a:schemeClr>
            </a:outerShdw>
          </a:effectLst>
        </p:spPr>
        <p:txBody>
          <a:bodyPr wrap="none" anchor="ctr"/>
          <a:lstStyle/>
          <a:p>
            <a:pPr>
              <a:defRPr/>
            </a:pPr>
            <a:endParaRPr lang="zh-CN" altLang="en-US">
              <a:ea typeface="宋体" panose="02010600030101010101" pitchFamily="2" charset="-122"/>
            </a:endParaRPr>
          </a:p>
        </p:txBody>
      </p:sp>
      <p:sp>
        <p:nvSpPr>
          <p:cNvPr id="26" name="AutoShape 19"/>
          <p:cNvSpPr>
            <a:spLocks noChangeArrowheads="1"/>
          </p:cNvSpPr>
          <p:nvPr/>
        </p:nvSpPr>
        <p:spPr bwMode="gray">
          <a:xfrm>
            <a:off x="1767366" y="3029853"/>
            <a:ext cx="812800" cy="533400"/>
          </a:xfrm>
          <a:prstGeom prst="hexagon">
            <a:avLst>
              <a:gd name="adj" fmla="val 28571"/>
              <a:gd name="vf" fmla="val 115470"/>
            </a:avLst>
          </a:prstGeom>
          <a:solidFill>
            <a:schemeClr val="accent2"/>
          </a:solidFill>
          <a:ln w="28575">
            <a:solidFill>
              <a:schemeClr val="bg1"/>
            </a:solidFill>
            <a:miter lim="800000"/>
          </a:ln>
          <a:effectLst>
            <a:outerShdw dist="63500" dir="2212194" algn="ctr" rotWithShape="0">
              <a:schemeClr val="tx1">
                <a:alpha val="50000"/>
              </a:schemeClr>
            </a:outerShdw>
          </a:effectLst>
        </p:spPr>
        <p:txBody>
          <a:bodyPr wrap="none" anchor="ctr"/>
          <a:lstStyle/>
          <a:p>
            <a:pPr algn="ctr"/>
            <a:r>
              <a:rPr lang="en-US" altLang="ko-KR" b="1" dirty="0" smtClean="0">
                <a:solidFill>
                  <a:schemeClr val="bg1"/>
                </a:solidFill>
                <a:ea typeface="Gulim" pitchFamily="34" charset="-127"/>
              </a:rPr>
              <a:t>3</a:t>
            </a:r>
            <a:endParaRPr lang="en-US" altLang="ko-KR" b="1" dirty="0">
              <a:solidFill>
                <a:schemeClr val="bg1"/>
              </a:solidFill>
              <a:ea typeface="Gulim" pitchFamily="34" charset="-127"/>
            </a:endParaRPr>
          </a:p>
        </p:txBody>
      </p:sp>
      <p:sp>
        <p:nvSpPr>
          <p:cNvPr id="27" name="AutoShape 7"/>
          <p:cNvSpPr>
            <a:spLocks noChangeArrowheads="1"/>
          </p:cNvSpPr>
          <p:nvPr/>
        </p:nvSpPr>
        <p:spPr bwMode="gray">
          <a:xfrm>
            <a:off x="2768551" y="3093354"/>
            <a:ext cx="4034367" cy="466725"/>
          </a:xfrm>
          <a:prstGeom prst="roundRect">
            <a:avLst>
              <a:gd name="adj" fmla="val 16667"/>
            </a:avLst>
          </a:prstGeom>
          <a:noFill/>
          <a:ln w="38100">
            <a:noFill/>
            <a:round/>
          </a:ln>
        </p:spPr>
        <p:txBody>
          <a:bodyPr wrap="none" anchor="ctr"/>
          <a:lstStyle/>
          <a:p>
            <a:pPr eaLnBrk="1" latinLnBrk="1" hangingPunct="1"/>
            <a:r>
              <a:rPr kumimoji="1" lang="zh-CN" altLang="en-US" sz="2000" b="1" dirty="0" smtClean="0">
                <a:solidFill>
                  <a:schemeClr val="bg1"/>
                </a:solidFill>
                <a:latin typeface="+mn-ea"/>
              </a:rPr>
              <a:t>旅 游 的 本 质 属 性</a:t>
            </a:r>
            <a:endParaRPr kumimoji="1" lang="en-US" altLang="ko-KR" sz="2000" b="1" dirty="0">
              <a:solidFill>
                <a:schemeClr val="bg1"/>
              </a:solidFill>
              <a:latin typeface="+mn-ea"/>
            </a:endParaRPr>
          </a:p>
        </p:txBody>
      </p:sp>
      <p:sp>
        <p:nvSpPr>
          <p:cNvPr id="28" name="AutoShape 3"/>
          <p:cNvSpPr>
            <a:spLocks noChangeArrowheads="1"/>
          </p:cNvSpPr>
          <p:nvPr/>
        </p:nvSpPr>
        <p:spPr bwMode="gray">
          <a:xfrm>
            <a:off x="2372734" y="4884401"/>
            <a:ext cx="3523099" cy="360363"/>
          </a:xfrm>
          <a:prstGeom prst="roundRect">
            <a:avLst>
              <a:gd name="adj" fmla="val 16667"/>
            </a:avLst>
          </a:prstGeom>
          <a:gradFill rotWithShape="1">
            <a:gsLst>
              <a:gs pos="0">
                <a:schemeClr val="accent1">
                  <a:gamma/>
                  <a:shade val="46275"/>
                  <a:invGamma/>
                </a:schemeClr>
              </a:gs>
              <a:gs pos="100000">
                <a:schemeClr val="accent1"/>
              </a:gs>
            </a:gsLst>
            <a:lin ang="0" scaled="1"/>
          </a:gradFill>
          <a:ln w="9525">
            <a:noFill/>
            <a:round/>
          </a:ln>
          <a:effectLst>
            <a:outerShdw dist="107763" dir="2700000" algn="ctr" rotWithShape="0">
              <a:schemeClr val="bg2">
                <a:alpha val="50000"/>
              </a:schemeClr>
            </a:outerShdw>
          </a:effectLst>
        </p:spPr>
        <p:txBody>
          <a:bodyPr wrap="none" anchor="ctr"/>
          <a:lstStyle/>
          <a:p>
            <a:pPr>
              <a:defRPr/>
            </a:pPr>
            <a:endParaRPr lang="zh-CN" altLang="en-US">
              <a:ea typeface="宋体" panose="02010600030101010101" pitchFamily="2" charset="-122"/>
            </a:endParaRPr>
          </a:p>
        </p:txBody>
      </p:sp>
      <p:sp>
        <p:nvSpPr>
          <p:cNvPr id="41" name="AutoShape 20"/>
          <p:cNvSpPr>
            <a:spLocks noChangeArrowheads="1"/>
          </p:cNvSpPr>
          <p:nvPr/>
        </p:nvSpPr>
        <p:spPr bwMode="gray">
          <a:xfrm>
            <a:off x="1767366" y="4741525"/>
            <a:ext cx="812800" cy="533400"/>
          </a:xfrm>
          <a:prstGeom prst="hexagon">
            <a:avLst>
              <a:gd name="adj" fmla="val 28571"/>
              <a:gd name="vf" fmla="val 115470"/>
            </a:avLst>
          </a:prstGeom>
          <a:solidFill>
            <a:schemeClr val="accent1"/>
          </a:solidFill>
          <a:ln w="28575">
            <a:solidFill>
              <a:schemeClr val="bg1"/>
            </a:solidFill>
            <a:miter lim="800000"/>
          </a:ln>
          <a:effectLst>
            <a:outerShdw dist="63500" dir="2212194" algn="ctr" rotWithShape="0">
              <a:schemeClr val="tx1">
                <a:alpha val="50000"/>
              </a:schemeClr>
            </a:outerShdw>
          </a:effectLst>
        </p:spPr>
        <p:txBody>
          <a:bodyPr wrap="none" anchor="ctr"/>
          <a:lstStyle/>
          <a:p>
            <a:pPr algn="ctr"/>
            <a:r>
              <a:rPr lang="en-US" altLang="ko-KR" b="1" dirty="0" smtClean="0">
                <a:solidFill>
                  <a:schemeClr val="bg1"/>
                </a:solidFill>
                <a:ea typeface="Gulim" pitchFamily="34" charset="-127"/>
              </a:rPr>
              <a:t>5</a:t>
            </a:r>
            <a:endParaRPr lang="en-US" altLang="ko-KR" b="1" dirty="0">
              <a:solidFill>
                <a:schemeClr val="bg1"/>
              </a:solidFill>
              <a:ea typeface="Gulim" pitchFamily="34" charset="-127"/>
            </a:endParaRPr>
          </a:p>
        </p:txBody>
      </p:sp>
      <p:sp>
        <p:nvSpPr>
          <p:cNvPr id="42" name="AutoShape 8"/>
          <p:cNvSpPr>
            <a:spLocks noChangeArrowheads="1"/>
          </p:cNvSpPr>
          <p:nvPr/>
        </p:nvSpPr>
        <p:spPr bwMode="gray">
          <a:xfrm>
            <a:off x="2796067" y="4817726"/>
            <a:ext cx="3206751" cy="466725"/>
          </a:xfrm>
          <a:prstGeom prst="roundRect">
            <a:avLst>
              <a:gd name="adj" fmla="val 16667"/>
            </a:avLst>
          </a:prstGeom>
          <a:noFill/>
          <a:ln w="38100">
            <a:noFill/>
            <a:round/>
          </a:ln>
        </p:spPr>
        <p:txBody>
          <a:bodyPr wrap="none" anchor="ctr"/>
          <a:lstStyle/>
          <a:p>
            <a:pPr eaLnBrk="1" latinLnBrk="1" hangingPunct="1"/>
            <a:r>
              <a:rPr kumimoji="1" lang="zh-CN" altLang="en-US" sz="2000" b="1" dirty="0" smtClean="0">
                <a:solidFill>
                  <a:schemeClr val="bg1"/>
                </a:solidFill>
                <a:latin typeface="+mn-ea"/>
              </a:rPr>
              <a:t>旅 游 的 类 型</a:t>
            </a:r>
            <a:endParaRPr kumimoji="1" lang="en-US" altLang="ko-KR" sz="2000" b="1" dirty="0">
              <a:solidFill>
                <a:schemeClr val="bg1"/>
              </a:solidFill>
              <a:latin typeface="+mn-ea"/>
            </a:endParaRPr>
          </a:p>
        </p:txBody>
      </p:sp>
      <p:sp>
        <p:nvSpPr>
          <p:cNvPr id="43" name="AutoShape 3"/>
          <p:cNvSpPr>
            <a:spLocks noChangeArrowheads="1"/>
          </p:cNvSpPr>
          <p:nvPr/>
        </p:nvSpPr>
        <p:spPr bwMode="gray">
          <a:xfrm>
            <a:off x="2372734" y="5744225"/>
            <a:ext cx="3523099" cy="360363"/>
          </a:xfrm>
          <a:prstGeom prst="roundRect">
            <a:avLst>
              <a:gd name="adj" fmla="val 16667"/>
            </a:avLst>
          </a:prstGeom>
          <a:gradFill rotWithShape="1">
            <a:gsLst>
              <a:gs pos="0">
                <a:schemeClr val="accent1">
                  <a:gamma/>
                  <a:shade val="46275"/>
                  <a:invGamma/>
                </a:schemeClr>
              </a:gs>
              <a:gs pos="100000">
                <a:schemeClr val="accent1"/>
              </a:gs>
            </a:gsLst>
            <a:lin ang="0" scaled="1"/>
          </a:gradFill>
          <a:ln w="9525">
            <a:noFill/>
            <a:round/>
          </a:ln>
          <a:effectLst>
            <a:outerShdw dist="107763" dir="2700000" algn="ctr" rotWithShape="0">
              <a:schemeClr val="bg2">
                <a:alpha val="50000"/>
              </a:schemeClr>
            </a:outerShdw>
          </a:effectLst>
        </p:spPr>
        <p:txBody>
          <a:bodyPr wrap="none" anchor="ctr"/>
          <a:lstStyle/>
          <a:p>
            <a:pPr>
              <a:defRPr/>
            </a:pPr>
            <a:endParaRPr lang="zh-CN" altLang="en-US">
              <a:ea typeface="宋体" panose="02010600030101010101" pitchFamily="2" charset="-122"/>
            </a:endParaRPr>
          </a:p>
        </p:txBody>
      </p:sp>
      <p:sp>
        <p:nvSpPr>
          <p:cNvPr id="44" name="AutoShape 20"/>
          <p:cNvSpPr>
            <a:spLocks noChangeArrowheads="1"/>
          </p:cNvSpPr>
          <p:nvPr/>
        </p:nvSpPr>
        <p:spPr bwMode="gray">
          <a:xfrm>
            <a:off x="1767366" y="5601349"/>
            <a:ext cx="812800" cy="533400"/>
          </a:xfrm>
          <a:prstGeom prst="hexagon">
            <a:avLst>
              <a:gd name="adj" fmla="val 28571"/>
              <a:gd name="vf" fmla="val 115470"/>
            </a:avLst>
          </a:prstGeom>
          <a:solidFill>
            <a:schemeClr val="accent1"/>
          </a:solidFill>
          <a:ln w="28575">
            <a:solidFill>
              <a:schemeClr val="bg1"/>
            </a:solidFill>
            <a:miter lim="800000"/>
          </a:ln>
          <a:effectLst>
            <a:outerShdw dist="63500" dir="2212194" algn="ctr" rotWithShape="0">
              <a:schemeClr val="tx1">
                <a:alpha val="50000"/>
              </a:schemeClr>
            </a:outerShdw>
          </a:effectLst>
        </p:spPr>
        <p:txBody>
          <a:bodyPr wrap="none" anchor="ctr"/>
          <a:lstStyle/>
          <a:p>
            <a:pPr algn="ctr"/>
            <a:r>
              <a:rPr lang="en-US" altLang="ko-KR" b="1" dirty="0" smtClean="0">
                <a:solidFill>
                  <a:schemeClr val="bg1"/>
                </a:solidFill>
                <a:ea typeface="Gulim" pitchFamily="34" charset="-127"/>
              </a:rPr>
              <a:t>6</a:t>
            </a:r>
            <a:endParaRPr lang="en-US" altLang="ko-KR" b="1" dirty="0">
              <a:solidFill>
                <a:schemeClr val="bg1"/>
              </a:solidFill>
              <a:ea typeface="Gulim" pitchFamily="34" charset="-127"/>
            </a:endParaRPr>
          </a:p>
        </p:txBody>
      </p:sp>
      <p:sp>
        <p:nvSpPr>
          <p:cNvPr id="45" name="AutoShape 8"/>
          <p:cNvSpPr>
            <a:spLocks noChangeArrowheads="1"/>
          </p:cNvSpPr>
          <p:nvPr/>
        </p:nvSpPr>
        <p:spPr bwMode="gray">
          <a:xfrm>
            <a:off x="2796067" y="5677550"/>
            <a:ext cx="3206751" cy="466725"/>
          </a:xfrm>
          <a:prstGeom prst="roundRect">
            <a:avLst>
              <a:gd name="adj" fmla="val 16667"/>
            </a:avLst>
          </a:prstGeom>
          <a:noFill/>
          <a:ln w="38100">
            <a:noFill/>
            <a:round/>
          </a:ln>
        </p:spPr>
        <p:txBody>
          <a:bodyPr wrap="none" anchor="ctr"/>
          <a:lstStyle/>
          <a:p>
            <a:pPr eaLnBrk="1" latinLnBrk="1" hangingPunct="1"/>
            <a:r>
              <a:rPr kumimoji="1" lang="zh-CN" altLang="en-US" sz="2000" b="1" dirty="0" smtClean="0">
                <a:solidFill>
                  <a:schemeClr val="bg1"/>
                </a:solidFill>
                <a:latin typeface="+mn-ea"/>
              </a:rPr>
              <a:t>旅 游 组 织</a:t>
            </a:r>
            <a:endParaRPr kumimoji="1" lang="en-US" altLang="ko-KR" sz="2000" b="1" dirty="0">
              <a:solidFill>
                <a:schemeClr val="bg1"/>
              </a:solidFill>
              <a:latin typeface="+mn-ea"/>
            </a:endParaRPr>
          </a:p>
        </p:txBody>
      </p:sp>
      <p:grpSp>
        <p:nvGrpSpPr>
          <p:cNvPr id="31" name="组合 30"/>
          <p:cNvGrpSpPr/>
          <p:nvPr/>
        </p:nvGrpSpPr>
        <p:grpSpPr>
          <a:xfrm>
            <a:off x="524928" y="2527381"/>
            <a:ext cx="567819" cy="2397784"/>
            <a:chOff x="1024082" y="1682798"/>
            <a:chExt cx="567819" cy="2397784"/>
          </a:xfrm>
          <a:scene3d>
            <a:camera prst="orthographicFront">
              <a:rot lat="0" lon="0" rev="0"/>
            </a:camera>
            <a:lightRig rig="contrasting" dir="t">
              <a:rot lat="0" lon="0" rev="1200000"/>
            </a:lightRig>
          </a:scene3d>
        </p:grpSpPr>
        <p:sp>
          <p:nvSpPr>
            <p:cNvPr id="34" name="圆角矩形 33"/>
            <p:cNvSpPr/>
            <p:nvPr/>
          </p:nvSpPr>
          <p:spPr>
            <a:xfrm>
              <a:off x="1024082" y="1682798"/>
              <a:ext cx="567819" cy="2397784"/>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35" name="圆角矩形 4"/>
            <p:cNvSpPr/>
            <p:nvPr/>
          </p:nvSpPr>
          <p:spPr>
            <a:xfrm>
              <a:off x="1040713" y="1699429"/>
              <a:ext cx="534557" cy="236452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b="1" kern="1200" dirty="0" smtClean="0">
                  <a:solidFill>
                    <a:schemeClr val="tx1"/>
                  </a:solidFill>
                </a:rPr>
                <a:t>旅游概述</a:t>
              </a:r>
              <a:endParaRPr lang="zh-CN" altLang="en-US" sz="2800" b="1" kern="1200" dirty="0">
                <a:solidFill>
                  <a:schemeClr val="tx1"/>
                </a:solidFill>
              </a:endParaRPr>
            </a:p>
          </p:txBody>
        </p:sp>
      </p:grpSp>
      <p:sp>
        <p:nvSpPr>
          <p:cNvPr id="2" name="左大括号 1"/>
          <p:cNvSpPr/>
          <p:nvPr/>
        </p:nvSpPr>
        <p:spPr>
          <a:xfrm>
            <a:off x="1231331" y="1601929"/>
            <a:ext cx="420048" cy="4266120"/>
          </a:xfrm>
          <a:prstGeom prst="leftBrace">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lang="zh-CN" altLang="en-US"/>
          </a:p>
        </p:txBody>
      </p:sp>
      <p:grpSp>
        <p:nvGrpSpPr>
          <p:cNvPr id="36" name="组合 35"/>
          <p:cNvGrpSpPr/>
          <p:nvPr/>
        </p:nvGrpSpPr>
        <p:grpSpPr>
          <a:xfrm>
            <a:off x="7087254" y="963033"/>
            <a:ext cx="1852034" cy="348047"/>
            <a:chOff x="5601801" y="453041"/>
            <a:chExt cx="1943534" cy="383690"/>
          </a:xfrm>
          <a:scene3d>
            <a:camera prst="orthographicFront">
              <a:rot lat="0" lon="0" rev="0"/>
            </a:camera>
            <a:lightRig rig="contrasting" dir="t">
              <a:rot lat="0" lon="0" rev="1200000"/>
            </a:lightRig>
          </a:scene3d>
        </p:grpSpPr>
        <p:sp>
          <p:nvSpPr>
            <p:cNvPr id="39" name="圆角矩形 38"/>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40"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旅行源于迁徙活动</a:t>
              </a:r>
              <a:endParaRPr lang="zh-CN" altLang="en-US" sz="1200" b="1" kern="1200" dirty="0">
                <a:solidFill>
                  <a:schemeClr val="tx1"/>
                </a:solidFill>
              </a:endParaRPr>
            </a:p>
          </p:txBody>
        </p:sp>
      </p:grpSp>
      <p:grpSp>
        <p:nvGrpSpPr>
          <p:cNvPr id="47" name="组合 46"/>
          <p:cNvGrpSpPr/>
          <p:nvPr/>
        </p:nvGrpSpPr>
        <p:grpSpPr>
          <a:xfrm>
            <a:off x="7089526" y="1374745"/>
            <a:ext cx="1852034" cy="348047"/>
            <a:chOff x="5601801" y="453041"/>
            <a:chExt cx="1943534" cy="383690"/>
          </a:xfrm>
          <a:scene3d>
            <a:camera prst="orthographicFront">
              <a:rot lat="0" lon="0" rev="0"/>
            </a:camera>
            <a:lightRig rig="contrasting" dir="t">
              <a:rot lat="0" lon="0" rev="1200000"/>
            </a:lightRig>
          </a:scene3d>
        </p:grpSpPr>
        <p:sp>
          <p:nvSpPr>
            <p:cNvPr id="48" name="圆角矩形 47"/>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49"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旅游源自旅行</a:t>
              </a:r>
              <a:endParaRPr lang="zh-CN" altLang="en-US" sz="1200" b="1" kern="1200" dirty="0">
                <a:solidFill>
                  <a:schemeClr val="tx1"/>
                </a:solidFill>
              </a:endParaRPr>
            </a:p>
          </p:txBody>
        </p:sp>
      </p:grpSp>
      <p:grpSp>
        <p:nvGrpSpPr>
          <p:cNvPr id="50" name="组合 49"/>
          <p:cNvGrpSpPr/>
          <p:nvPr/>
        </p:nvGrpSpPr>
        <p:grpSpPr>
          <a:xfrm>
            <a:off x="7075878" y="1784185"/>
            <a:ext cx="1852034" cy="348047"/>
            <a:chOff x="5601801" y="453041"/>
            <a:chExt cx="1943534" cy="383690"/>
          </a:xfrm>
          <a:scene3d>
            <a:camera prst="orthographicFront">
              <a:rot lat="0" lon="0" rev="0"/>
            </a:camera>
            <a:lightRig rig="contrasting" dir="t">
              <a:rot lat="0" lon="0" rev="1200000"/>
            </a:lightRig>
          </a:scene3d>
        </p:grpSpPr>
        <p:sp>
          <p:nvSpPr>
            <p:cNvPr id="51" name="圆角矩形 50"/>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52"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旅游的产生条件</a:t>
              </a:r>
              <a:endParaRPr lang="zh-CN" altLang="en-US" sz="1200" b="1" kern="1200" dirty="0">
                <a:solidFill>
                  <a:schemeClr val="tx1"/>
                </a:solidFill>
              </a:endParaRPr>
            </a:p>
          </p:txBody>
        </p:sp>
      </p:grpSp>
      <p:grpSp>
        <p:nvGrpSpPr>
          <p:cNvPr id="53" name="组合 52"/>
          <p:cNvGrpSpPr/>
          <p:nvPr/>
        </p:nvGrpSpPr>
        <p:grpSpPr>
          <a:xfrm>
            <a:off x="7075878" y="2193625"/>
            <a:ext cx="1852034" cy="348047"/>
            <a:chOff x="5601801" y="453041"/>
            <a:chExt cx="1943534" cy="383690"/>
          </a:xfrm>
          <a:scene3d>
            <a:camera prst="orthographicFront">
              <a:rot lat="0" lon="0" rev="0"/>
            </a:camera>
            <a:lightRig rig="contrasting" dir="t">
              <a:rot lat="0" lon="0" rev="1200000"/>
            </a:lightRig>
          </a:scene3d>
        </p:grpSpPr>
        <p:sp>
          <p:nvSpPr>
            <p:cNvPr id="54" name="圆角矩形 53"/>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55"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dirty="0" smtClean="0">
                  <a:solidFill>
                    <a:schemeClr val="tx1"/>
                  </a:solidFill>
                </a:rPr>
                <a:t>旅游的定义</a:t>
              </a:r>
              <a:endParaRPr lang="zh-CN" altLang="en-US" sz="1200" b="1" kern="1200" dirty="0">
                <a:solidFill>
                  <a:schemeClr val="tx1"/>
                </a:solidFill>
              </a:endParaRPr>
            </a:p>
          </p:txBody>
        </p:sp>
      </p:grpSp>
      <p:grpSp>
        <p:nvGrpSpPr>
          <p:cNvPr id="56" name="组合 55"/>
          <p:cNvGrpSpPr/>
          <p:nvPr/>
        </p:nvGrpSpPr>
        <p:grpSpPr>
          <a:xfrm>
            <a:off x="7075878" y="2603065"/>
            <a:ext cx="1852034" cy="348047"/>
            <a:chOff x="5601801" y="453041"/>
            <a:chExt cx="1943534" cy="383690"/>
          </a:xfrm>
          <a:scene3d>
            <a:camera prst="orthographicFront">
              <a:rot lat="0" lon="0" rev="0"/>
            </a:camera>
            <a:lightRig rig="contrasting" dir="t">
              <a:rot lat="0" lon="0" rev="1200000"/>
            </a:lightRig>
          </a:scene3d>
        </p:grpSpPr>
        <p:sp>
          <p:nvSpPr>
            <p:cNvPr id="57" name="圆角矩形 56"/>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58"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旅游的内容</a:t>
              </a:r>
              <a:endParaRPr lang="zh-CN" altLang="en-US" sz="1200" b="1" kern="1200" dirty="0">
                <a:solidFill>
                  <a:schemeClr val="tx1"/>
                </a:solidFill>
              </a:endParaRPr>
            </a:p>
          </p:txBody>
        </p:sp>
      </p:grpSp>
      <p:grpSp>
        <p:nvGrpSpPr>
          <p:cNvPr id="59" name="组合 58"/>
          <p:cNvGrpSpPr/>
          <p:nvPr/>
        </p:nvGrpSpPr>
        <p:grpSpPr>
          <a:xfrm>
            <a:off x="7075878" y="3162633"/>
            <a:ext cx="3364660" cy="348047"/>
            <a:chOff x="5601801" y="453041"/>
            <a:chExt cx="1943534" cy="383690"/>
          </a:xfrm>
          <a:scene3d>
            <a:camera prst="orthographicFront">
              <a:rot lat="0" lon="0" rev="0"/>
            </a:camera>
            <a:lightRig rig="contrasting" dir="t">
              <a:rot lat="0" lon="0" rev="1200000"/>
            </a:lightRig>
          </a:scene3d>
        </p:grpSpPr>
        <p:sp>
          <p:nvSpPr>
            <p:cNvPr id="60" name="圆角矩形 59"/>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61"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社会属性</a:t>
              </a:r>
              <a:r>
                <a:rPr lang="en-US" altLang="zh-CN" sz="1200" b="1" kern="1200" dirty="0" smtClean="0">
                  <a:solidFill>
                    <a:schemeClr val="tx1"/>
                  </a:solidFill>
                </a:rPr>
                <a:t>/</a:t>
              </a:r>
              <a:r>
                <a:rPr lang="zh-CN" altLang="en-US" sz="1200" b="1" kern="1200" dirty="0" smtClean="0">
                  <a:solidFill>
                    <a:schemeClr val="tx1"/>
                  </a:solidFill>
                </a:rPr>
                <a:t>文化属性</a:t>
              </a:r>
              <a:r>
                <a:rPr lang="en-US" altLang="zh-CN" sz="1200" b="1" kern="1200" dirty="0" smtClean="0">
                  <a:solidFill>
                    <a:schemeClr val="tx1"/>
                  </a:solidFill>
                </a:rPr>
                <a:t>/</a:t>
              </a:r>
              <a:r>
                <a:rPr lang="zh-CN" altLang="en-US" sz="1200" b="1" kern="1200" dirty="0" smtClean="0">
                  <a:solidFill>
                    <a:schemeClr val="tx1"/>
                  </a:solidFill>
                </a:rPr>
                <a:t>经济属性</a:t>
              </a:r>
              <a:r>
                <a:rPr lang="en-US" altLang="zh-CN" sz="1200" b="1" kern="1200" dirty="0" smtClean="0">
                  <a:solidFill>
                    <a:schemeClr val="tx1"/>
                  </a:solidFill>
                </a:rPr>
                <a:t>/</a:t>
              </a:r>
              <a:r>
                <a:rPr lang="zh-CN" altLang="en-US" sz="1200" b="1" kern="1200" dirty="0" smtClean="0">
                  <a:solidFill>
                    <a:schemeClr val="tx1"/>
                  </a:solidFill>
                </a:rPr>
                <a:t>消费属性</a:t>
              </a:r>
              <a:endParaRPr lang="zh-CN" altLang="en-US" sz="1200" b="1" kern="1200" dirty="0">
                <a:solidFill>
                  <a:schemeClr val="tx1"/>
                </a:solidFill>
              </a:endParaRPr>
            </a:p>
          </p:txBody>
        </p:sp>
      </p:grpSp>
      <p:grpSp>
        <p:nvGrpSpPr>
          <p:cNvPr id="62" name="组合 61"/>
          <p:cNvGrpSpPr/>
          <p:nvPr/>
        </p:nvGrpSpPr>
        <p:grpSpPr>
          <a:xfrm>
            <a:off x="7075878" y="3995161"/>
            <a:ext cx="3364660" cy="348047"/>
            <a:chOff x="5601801" y="453041"/>
            <a:chExt cx="1943534" cy="383690"/>
          </a:xfrm>
          <a:scene3d>
            <a:camera prst="orthographicFront">
              <a:rot lat="0" lon="0" rev="0"/>
            </a:camera>
            <a:lightRig rig="contrasting" dir="t">
              <a:rot lat="0" lon="0" rev="1200000"/>
            </a:lightRig>
          </a:scene3d>
        </p:grpSpPr>
        <p:sp>
          <p:nvSpPr>
            <p:cNvPr id="63" name="圆角矩形 62"/>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64"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广泛性</a:t>
              </a:r>
              <a:r>
                <a:rPr lang="en-US" altLang="zh-CN" sz="1200" b="1" kern="1200" dirty="0" smtClean="0">
                  <a:solidFill>
                    <a:schemeClr val="tx1"/>
                  </a:solidFill>
                </a:rPr>
                <a:t>/</a:t>
              </a:r>
              <a:r>
                <a:rPr lang="zh-CN" altLang="en-US" sz="1200" b="1" kern="1200" dirty="0" smtClean="0">
                  <a:solidFill>
                    <a:schemeClr val="tx1"/>
                  </a:solidFill>
                </a:rPr>
                <a:t>综合性</a:t>
              </a:r>
              <a:r>
                <a:rPr lang="en-US" altLang="zh-CN" sz="1200" b="1" kern="1200" dirty="0" smtClean="0">
                  <a:solidFill>
                    <a:schemeClr val="tx1"/>
                  </a:solidFill>
                </a:rPr>
                <a:t>/</a:t>
              </a:r>
              <a:r>
                <a:rPr lang="zh-CN" altLang="en-US" sz="1200" b="1" kern="1200" dirty="0" smtClean="0">
                  <a:solidFill>
                    <a:schemeClr val="tx1"/>
                  </a:solidFill>
                </a:rPr>
                <a:t>参与性</a:t>
              </a:r>
              <a:r>
                <a:rPr lang="en-US" altLang="zh-CN" sz="1200" b="1" kern="1200" dirty="0" smtClean="0">
                  <a:solidFill>
                    <a:schemeClr val="tx1"/>
                  </a:solidFill>
                </a:rPr>
                <a:t>/</a:t>
              </a:r>
              <a:r>
                <a:rPr lang="zh-CN" altLang="en-US" sz="1200" b="1" kern="1200" dirty="0" smtClean="0">
                  <a:solidFill>
                    <a:schemeClr val="tx1"/>
                  </a:solidFill>
                </a:rPr>
                <a:t>季节性</a:t>
              </a:r>
              <a:endParaRPr lang="zh-CN" altLang="en-US" sz="1200" b="1" kern="1200" dirty="0">
                <a:solidFill>
                  <a:schemeClr val="tx1"/>
                </a:solidFill>
              </a:endParaRPr>
            </a:p>
          </p:txBody>
        </p:sp>
      </p:grpSp>
      <p:grpSp>
        <p:nvGrpSpPr>
          <p:cNvPr id="65" name="组合 64"/>
          <p:cNvGrpSpPr/>
          <p:nvPr/>
        </p:nvGrpSpPr>
        <p:grpSpPr>
          <a:xfrm>
            <a:off x="7089526" y="4431897"/>
            <a:ext cx="1852034" cy="348047"/>
            <a:chOff x="5601801" y="453041"/>
            <a:chExt cx="1943534" cy="383690"/>
          </a:xfrm>
          <a:scene3d>
            <a:camera prst="orthographicFront">
              <a:rot lat="0" lon="0" rev="0"/>
            </a:camera>
            <a:lightRig rig="contrasting" dir="t">
              <a:rot lat="0" lon="0" rev="1200000"/>
            </a:lightRig>
          </a:scene3d>
        </p:grpSpPr>
        <p:sp>
          <p:nvSpPr>
            <p:cNvPr id="66" name="圆角矩形 65"/>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67"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dirty="0" smtClean="0">
                  <a:solidFill>
                    <a:schemeClr val="tx1"/>
                  </a:solidFill>
                </a:rPr>
                <a:t>按旅游区域划分</a:t>
              </a:r>
              <a:endParaRPr lang="zh-CN" altLang="en-US" sz="1200" b="1" kern="1200" dirty="0">
                <a:solidFill>
                  <a:schemeClr val="tx1"/>
                </a:solidFill>
              </a:endParaRPr>
            </a:p>
          </p:txBody>
        </p:sp>
      </p:grpSp>
      <p:grpSp>
        <p:nvGrpSpPr>
          <p:cNvPr id="68" name="组合 67"/>
          <p:cNvGrpSpPr/>
          <p:nvPr/>
        </p:nvGrpSpPr>
        <p:grpSpPr>
          <a:xfrm>
            <a:off x="7092465" y="4855773"/>
            <a:ext cx="1852034" cy="348047"/>
            <a:chOff x="5601801" y="453041"/>
            <a:chExt cx="1943534" cy="383690"/>
          </a:xfrm>
          <a:scene3d>
            <a:camera prst="orthographicFront">
              <a:rot lat="0" lon="0" rev="0"/>
            </a:camera>
            <a:lightRig rig="contrasting" dir="t">
              <a:rot lat="0" lon="0" rev="1200000"/>
            </a:lightRig>
          </a:scene3d>
        </p:grpSpPr>
        <p:sp>
          <p:nvSpPr>
            <p:cNvPr id="69" name="圆角矩形 68"/>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70"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按旅游目的划分</a:t>
              </a:r>
              <a:endParaRPr lang="zh-CN" altLang="en-US" sz="1200" b="1" kern="1200" dirty="0">
                <a:solidFill>
                  <a:schemeClr val="tx1"/>
                </a:solidFill>
              </a:endParaRPr>
            </a:p>
          </p:txBody>
        </p:sp>
      </p:grpSp>
      <p:grpSp>
        <p:nvGrpSpPr>
          <p:cNvPr id="71" name="组合 70"/>
          <p:cNvGrpSpPr/>
          <p:nvPr/>
        </p:nvGrpSpPr>
        <p:grpSpPr>
          <a:xfrm>
            <a:off x="7092465" y="5300642"/>
            <a:ext cx="1852034" cy="348047"/>
            <a:chOff x="5601801" y="453041"/>
            <a:chExt cx="1943534" cy="383690"/>
          </a:xfrm>
          <a:scene3d>
            <a:camera prst="orthographicFront">
              <a:rot lat="0" lon="0" rev="0"/>
            </a:camera>
            <a:lightRig rig="contrasting" dir="t">
              <a:rot lat="0" lon="0" rev="1200000"/>
            </a:lightRig>
          </a:scene3d>
        </p:grpSpPr>
        <p:sp>
          <p:nvSpPr>
            <p:cNvPr id="72" name="圆角矩形 71"/>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73"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新型旅游</a:t>
              </a:r>
              <a:endParaRPr lang="zh-CN" altLang="en-US" sz="1200" b="1" kern="1200" dirty="0">
                <a:solidFill>
                  <a:schemeClr val="tx1"/>
                </a:solidFill>
              </a:endParaRPr>
            </a:p>
          </p:txBody>
        </p:sp>
      </p:grpSp>
      <p:grpSp>
        <p:nvGrpSpPr>
          <p:cNvPr id="74" name="组合 73"/>
          <p:cNvGrpSpPr/>
          <p:nvPr/>
        </p:nvGrpSpPr>
        <p:grpSpPr>
          <a:xfrm>
            <a:off x="7089526" y="5740541"/>
            <a:ext cx="1852034" cy="348047"/>
            <a:chOff x="5601801" y="453041"/>
            <a:chExt cx="1943534" cy="383690"/>
          </a:xfrm>
          <a:scene3d>
            <a:camera prst="orthographicFront">
              <a:rot lat="0" lon="0" rev="0"/>
            </a:camera>
            <a:lightRig rig="contrasting" dir="t">
              <a:rot lat="0" lon="0" rev="1200000"/>
            </a:lightRig>
          </a:scene3d>
        </p:grpSpPr>
        <p:sp>
          <p:nvSpPr>
            <p:cNvPr id="75" name="圆角矩形 74"/>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76"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国际性的旅游组织</a:t>
              </a:r>
              <a:endParaRPr lang="zh-CN" altLang="en-US" sz="1200" b="1" kern="1200" dirty="0">
                <a:solidFill>
                  <a:schemeClr val="tx1"/>
                </a:solidFill>
              </a:endParaRPr>
            </a:p>
          </p:txBody>
        </p:sp>
      </p:grpSp>
      <p:grpSp>
        <p:nvGrpSpPr>
          <p:cNvPr id="77" name="组合 76"/>
          <p:cNvGrpSpPr/>
          <p:nvPr/>
        </p:nvGrpSpPr>
        <p:grpSpPr>
          <a:xfrm>
            <a:off x="7103174" y="6192398"/>
            <a:ext cx="1852034" cy="348047"/>
            <a:chOff x="5601801" y="453041"/>
            <a:chExt cx="1943534" cy="383690"/>
          </a:xfrm>
          <a:scene3d>
            <a:camera prst="orthographicFront">
              <a:rot lat="0" lon="0" rev="0"/>
            </a:camera>
            <a:lightRig rig="contrasting" dir="t">
              <a:rot lat="0" lon="0" rev="1200000"/>
            </a:lightRig>
          </a:scene3d>
        </p:grpSpPr>
        <p:sp>
          <p:nvSpPr>
            <p:cNvPr id="78" name="圆角矩形 77"/>
            <p:cNvSpPr/>
            <p:nvPr/>
          </p:nvSpPr>
          <p:spPr>
            <a:xfrm>
              <a:off x="5601801" y="453041"/>
              <a:ext cx="1943534" cy="383690"/>
            </a:xfrm>
            <a:prstGeom prst="roundRect">
              <a:avLst>
                <a:gd name="adj" fmla="val 10000"/>
              </a:avLst>
            </a:prstGeom>
            <a:sp3d contourW="19050" prstMaterial="metal">
              <a:bevelT w="88900" h="203200"/>
              <a:bevelB w="165100" h="254000"/>
            </a:sp3d>
          </p:spPr>
          <p:style>
            <a:lnRef idx="0">
              <a:schemeClr val="lt1">
                <a:hueOff val="0"/>
                <a:satOff val="0"/>
                <a:lumOff val="0"/>
                <a:alphaOff val="0"/>
              </a:schemeClr>
            </a:lnRef>
            <a:fillRef idx="1">
              <a:schemeClr val="accent5">
                <a:hueOff val="0"/>
                <a:satOff val="0"/>
                <a:lumOff val="0"/>
                <a:alphaOff val="0"/>
              </a:schemeClr>
            </a:fillRef>
            <a:effectRef idx="1">
              <a:schemeClr val="accent5">
                <a:hueOff val="0"/>
                <a:satOff val="0"/>
                <a:lumOff val="0"/>
                <a:alphaOff val="0"/>
              </a:schemeClr>
            </a:effectRef>
            <a:fontRef idx="minor">
              <a:schemeClr val="lt1"/>
            </a:fontRef>
          </p:style>
        </p:sp>
        <p:sp>
          <p:nvSpPr>
            <p:cNvPr id="79" name="圆角矩形 4"/>
            <p:cNvSpPr/>
            <p:nvPr/>
          </p:nvSpPr>
          <p:spPr>
            <a:xfrm>
              <a:off x="5613039" y="464279"/>
              <a:ext cx="1921058" cy="3612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zh-CN" altLang="en-US" sz="1200" b="1" kern="1200" dirty="0" smtClean="0">
                  <a:solidFill>
                    <a:schemeClr val="tx1"/>
                  </a:solidFill>
                </a:rPr>
                <a:t>我国的旅游组织</a:t>
              </a:r>
              <a:endParaRPr lang="zh-CN" altLang="en-US" sz="1200" b="1" kern="1200" dirty="0">
                <a:solidFill>
                  <a:schemeClr val="tx1"/>
                </a:solidFill>
              </a:endParaRPr>
            </a:p>
          </p:txBody>
        </p:sp>
      </p:grpSp>
      <p:sp>
        <p:nvSpPr>
          <p:cNvPr id="3" name="左大括号 2"/>
          <p:cNvSpPr/>
          <p:nvPr/>
        </p:nvSpPr>
        <p:spPr>
          <a:xfrm>
            <a:off x="6196084" y="973227"/>
            <a:ext cx="618210" cy="984981"/>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zh-CN" altLang="en-US"/>
          </a:p>
        </p:txBody>
      </p:sp>
      <p:sp>
        <p:nvSpPr>
          <p:cNvPr id="80" name="左大括号 79"/>
          <p:cNvSpPr/>
          <p:nvPr/>
        </p:nvSpPr>
        <p:spPr>
          <a:xfrm>
            <a:off x="6184708" y="2203819"/>
            <a:ext cx="618210" cy="725567"/>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zh-CN" altLang="en-US"/>
          </a:p>
        </p:txBody>
      </p:sp>
      <p:sp>
        <p:nvSpPr>
          <p:cNvPr id="81" name="左大括号 80"/>
          <p:cNvSpPr/>
          <p:nvPr/>
        </p:nvSpPr>
        <p:spPr>
          <a:xfrm>
            <a:off x="6184708" y="4557907"/>
            <a:ext cx="618210" cy="984981"/>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zh-CN" altLang="en-US"/>
          </a:p>
        </p:txBody>
      </p:sp>
      <p:sp>
        <p:nvSpPr>
          <p:cNvPr id="82" name="左大括号 81"/>
          <p:cNvSpPr/>
          <p:nvPr/>
        </p:nvSpPr>
        <p:spPr>
          <a:xfrm>
            <a:off x="6196084" y="5779293"/>
            <a:ext cx="618210" cy="656320"/>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zh-CN" altLang="en-US"/>
          </a:p>
        </p:txBody>
      </p:sp>
      <p:sp>
        <p:nvSpPr>
          <p:cNvPr id="5" name="右箭头 4"/>
          <p:cNvSpPr/>
          <p:nvPr/>
        </p:nvSpPr>
        <p:spPr>
          <a:xfrm>
            <a:off x="6184708" y="3254768"/>
            <a:ext cx="629586" cy="177386"/>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
        <p:nvSpPr>
          <p:cNvPr id="83" name="右箭头 82"/>
          <p:cNvSpPr/>
          <p:nvPr/>
        </p:nvSpPr>
        <p:spPr>
          <a:xfrm>
            <a:off x="6186980" y="4103216"/>
            <a:ext cx="629586" cy="177386"/>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Tree>
  </p:cSld>
  <p:clrMapOvr>
    <a:masterClrMapping/>
  </p:clrMapOvr>
  <p:transition spd="slow" advTm="0">
    <p:zoom/>
  </p:transition>
  <p:timing>
    <p:tnLst>
      <p:par>
        <p:cTn id="1" dur="indefinite" restart="never" nodeType="tmRoot"/>
      </p:par>
    </p:tnLst>
  </p:timing>
</p:sld>
</file>

<file path=ppt/tags/tag1.xml><?xml version="1.0" encoding="utf-8"?>
<p:tagLst xmlns:p="http://schemas.openxmlformats.org/presentationml/2006/main">
  <p:tag name="commondata" val="eyJoZGlkIjoiMzg3ZmU0NmQ5MDY4NTRhN2E1MThmY2Q3MTFhZDYyZDk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743</Words>
  <Application>WPS 演示</Application>
  <PresentationFormat>宽屏</PresentationFormat>
  <Paragraphs>124</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Arial Unicode MS</vt:lpstr>
      <vt:lpstr>微软雅黑</vt:lpstr>
      <vt:lpstr>Gulim</vt:lpstr>
      <vt:lpstr>Malgun Gothic</vt:lpstr>
      <vt:lpstr>Calibri</vt:lpstr>
      <vt:lpstr>WPS</vt:lpstr>
      <vt:lpstr>项目一  旅游概述</vt:lpstr>
      <vt:lpstr>项目一  旅游概述</vt:lpstr>
      <vt:lpstr>项目一  旅游概述</vt:lpstr>
      <vt:lpstr>项目一  旅游概述</vt:lpstr>
      <vt:lpstr>项目一  旅游概述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老惠儿</dc:creator>
  <cp:lastModifiedBy>怀念</cp:lastModifiedBy>
  <cp:revision>3</cp:revision>
  <dcterms:created xsi:type="dcterms:W3CDTF">2023-08-09T12:44:00Z</dcterms:created>
  <dcterms:modified xsi:type="dcterms:W3CDTF">2023-12-22T12:13:50Z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2052-12.1.0.16120</vt:lpwstr>
  </property>
</Properties>
</file>