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BF44-F5CE-455C-A9FE-73A15FC422D4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BF44-F5CE-455C-A9FE-73A15FC422D4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BF44-F5CE-455C-A9FE-73A15FC422D4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BF44-F5CE-455C-A9FE-73A15FC422D4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xfrm>
            <a:off x="1273206" y="276352"/>
            <a:ext cx="3724922" cy="700195"/>
          </a:xfrm>
        </p:spPr>
        <p:txBody>
          <a:bodyPr/>
          <a:lstStyle/>
          <a:p>
            <a:pPr lvl="0">
              <a:defRPr/>
            </a:pPr>
            <a:r>
              <a:rPr lang="zh-CN" altLang="en-US" sz="2800" b="1" dirty="0" smtClean="0"/>
              <a:t>项目一  旅游概述</a:t>
            </a:r>
            <a:endParaRPr lang="en-US" altLang="ko-KR" sz="2800" b="1" dirty="0" smtClean="0"/>
          </a:p>
        </p:txBody>
      </p:sp>
      <p:sp>
        <p:nvSpPr>
          <p:cNvPr id="7" name="椭圆 6"/>
          <p:cNvSpPr/>
          <p:nvPr/>
        </p:nvSpPr>
        <p:spPr>
          <a:xfrm>
            <a:off x="10644997" y="95228"/>
            <a:ext cx="1059423" cy="98977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43098">
            <a:off x="10587294" y="76574"/>
            <a:ext cx="861398" cy="1271425"/>
          </a:xfrm>
          <a:prstGeom prst="rect">
            <a:avLst/>
          </a:prstGeom>
        </p:spPr>
      </p:pic>
      <p:sp>
        <p:nvSpPr>
          <p:cNvPr id="9" name="文本框 13"/>
          <p:cNvSpPr txBox="1"/>
          <p:nvPr/>
        </p:nvSpPr>
        <p:spPr>
          <a:xfrm>
            <a:off x="10698928" y="406522"/>
            <a:ext cx="1015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项目一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"/>
          <p:cNvSpPr>
            <a:spLocks noChangeArrowheads="1"/>
          </p:cNvSpPr>
          <p:nvPr/>
        </p:nvSpPr>
        <p:spPr bwMode="auto">
          <a:xfrm>
            <a:off x="2926983" y="1397733"/>
            <a:ext cx="516043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 dirty="0" smtClean="0">
                <a:ea typeface="宋体" panose="02010600030101010101" pitchFamily="2" charset="-122"/>
              </a:rPr>
              <a:t>任务五  旅游的类型</a:t>
            </a:r>
            <a:endParaRPr lang="zh-CN" altLang="en-US" sz="2400" b="1" dirty="0"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83642" y="2379269"/>
            <a:ext cx="69057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/>
              <a:t>案例：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</a:t>
            </a:r>
            <a:r>
              <a:rPr lang="zh-CN" altLang="zh-CN" sz="2000" dirty="0" smtClean="0"/>
              <a:t>晓东</a:t>
            </a:r>
            <a:r>
              <a:rPr lang="zh-CN" altLang="zh-CN" sz="2000" dirty="0"/>
              <a:t>一家三口在暑假期间分别有一次旅游活动。晓东爸爸随单位考察团去了新疆，晓东妈妈陪姥姥回了一次山东老家，而晓东则参加了学校的夏令营，到北京参观了一翻</a:t>
            </a:r>
            <a:r>
              <a:rPr lang="zh-CN" altLang="zh-CN" sz="2000" dirty="0" smtClean="0"/>
              <a:t>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提问：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</a:t>
            </a:r>
            <a:r>
              <a:rPr lang="zh-CN" altLang="zh-CN" sz="2000" dirty="0" smtClean="0"/>
              <a:t>你</a:t>
            </a:r>
            <a:r>
              <a:rPr lang="zh-CN" altLang="zh-CN" sz="2000" dirty="0"/>
              <a:t>认为晓东一家三口的旅游类型相同么？为什么？ </a:t>
            </a:r>
            <a:endParaRPr lang="zh-CN" altLang="zh-CN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62236" y="1415454"/>
            <a:ext cx="2276248" cy="646331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zh-CN" altLang="en-US" sz="3600" b="1" dirty="0" smtClean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课堂互动</a:t>
            </a:r>
            <a:endParaRPr lang="zh-CN" altLang="en-US" sz="3600" b="1" dirty="0">
              <a:solidFill>
                <a:srgbClr val="FFFF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2" name="Picture 9" descr="卡通导游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64257" y="4967785"/>
            <a:ext cx="2041312" cy="173039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xfrm>
            <a:off x="1273206" y="276352"/>
            <a:ext cx="3724922" cy="700195"/>
          </a:xfrm>
        </p:spPr>
        <p:txBody>
          <a:bodyPr/>
          <a:lstStyle/>
          <a:p>
            <a:pPr lvl="0">
              <a:defRPr/>
            </a:pPr>
            <a:r>
              <a:rPr lang="zh-CN" altLang="en-US" sz="2800" b="1" dirty="0" smtClean="0"/>
              <a:t>项目一  旅游概述</a:t>
            </a:r>
            <a:endParaRPr lang="en-US" altLang="ko-KR" sz="2800" b="1" dirty="0" smtClean="0"/>
          </a:p>
        </p:txBody>
      </p:sp>
      <p:sp>
        <p:nvSpPr>
          <p:cNvPr id="7" name="椭圆 6"/>
          <p:cNvSpPr/>
          <p:nvPr/>
        </p:nvSpPr>
        <p:spPr>
          <a:xfrm>
            <a:off x="10644997" y="95228"/>
            <a:ext cx="1059423" cy="98977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43098">
            <a:off x="10587294" y="76574"/>
            <a:ext cx="861398" cy="1271425"/>
          </a:xfrm>
          <a:prstGeom prst="rect">
            <a:avLst/>
          </a:prstGeom>
        </p:spPr>
      </p:pic>
      <p:sp>
        <p:nvSpPr>
          <p:cNvPr id="9" name="文本框 13"/>
          <p:cNvSpPr txBox="1"/>
          <p:nvPr/>
        </p:nvSpPr>
        <p:spPr>
          <a:xfrm>
            <a:off x="10698928" y="406522"/>
            <a:ext cx="1015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项目一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"/>
          <p:cNvSpPr>
            <a:spLocks noChangeArrowheads="1"/>
          </p:cNvSpPr>
          <p:nvPr/>
        </p:nvSpPr>
        <p:spPr bwMode="auto">
          <a:xfrm>
            <a:off x="2558493" y="1397733"/>
            <a:ext cx="516043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 dirty="0" smtClean="0">
                <a:ea typeface="宋体" panose="02010600030101010101" pitchFamily="2" charset="-122"/>
              </a:rPr>
              <a:t>任务五  旅游的类型</a:t>
            </a:r>
            <a:endParaRPr lang="zh-CN" altLang="en-US" sz="2400" b="1" dirty="0"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3140" y="2669635"/>
            <a:ext cx="880280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800" dirty="0"/>
              <a:t>（一）国内旅游：是指一个国家（地区）的居民在其国家（地区）的境内所进行的旅游活动。分为：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1</a:t>
            </a:r>
            <a:r>
              <a:rPr lang="zh-CN" altLang="zh-CN" sz="1800" dirty="0"/>
              <a:t>、地方性</a:t>
            </a:r>
            <a:r>
              <a:rPr lang="zh-CN" altLang="zh-CN" sz="1800" dirty="0" smtClean="0"/>
              <a:t>旅游</a:t>
            </a:r>
            <a:r>
              <a:rPr lang="en-US" altLang="zh-CN" sz="1800" dirty="0" smtClean="0"/>
              <a:t>      2</a:t>
            </a:r>
            <a:r>
              <a:rPr lang="zh-CN" altLang="zh-CN" sz="1800" dirty="0"/>
              <a:t>、区域性</a:t>
            </a:r>
            <a:r>
              <a:rPr lang="zh-CN" altLang="zh-CN" sz="1800" dirty="0" smtClean="0"/>
              <a:t>旅游</a:t>
            </a:r>
            <a:r>
              <a:rPr lang="en-US" altLang="zh-CN" sz="1800" dirty="0" smtClean="0"/>
              <a:t>      3</a:t>
            </a:r>
            <a:r>
              <a:rPr lang="zh-CN" altLang="zh-CN" sz="1800" dirty="0"/>
              <a:t>、全国性</a:t>
            </a:r>
            <a:r>
              <a:rPr lang="zh-CN" altLang="zh-CN" sz="1800" dirty="0" smtClean="0"/>
              <a:t>旅游</a:t>
            </a:r>
            <a:endParaRPr lang="en-US" altLang="zh-CN" sz="1800" dirty="0" smtClean="0"/>
          </a:p>
          <a:p>
            <a:pPr>
              <a:lnSpc>
                <a:spcPct val="150000"/>
              </a:lnSpc>
            </a:pP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（二）国际旅游：是指一个国家（地区）的居民跨越国界到另一个或几个国家（地区）所进行的旅游活动。分为：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1</a:t>
            </a:r>
            <a:r>
              <a:rPr lang="zh-CN" altLang="zh-CN" sz="1800" dirty="0"/>
              <a:t>、跨国</a:t>
            </a:r>
            <a:r>
              <a:rPr lang="zh-CN" altLang="zh-CN" sz="1800" dirty="0" smtClean="0"/>
              <a:t>旅游</a:t>
            </a:r>
            <a:r>
              <a:rPr lang="en-US" altLang="zh-CN" sz="1800" dirty="0" smtClean="0"/>
              <a:t>          2</a:t>
            </a:r>
            <a:r>
              <a:rPr lang="zh-CN" altLang="zh-CN" sz="1800" dirty="0"/>
              <a:t>、洲际</a:t>
            </a:r>
            <a:r>
              <a:rPr lang="zh-CN" altLang="zh-CN" sz="1800" dirty="0" smtClean="0"/>
              <a:t>旅游</a:t>
            </a:r>
            <a:r>
              <a:rPr lang="en-US" altLang="zh-CN" sz="1800" dirty="0" smtClean="0"/>
              <a:t>          3</a:t>
            </a:r>
            <a:r>
              <a:rPr lang="zh-CN" altLang="zh-CN" sz="1800" dirty="0"/>
              <a:t>、环球旅游</a:t>
            </a:r>
            <a:endParaRPr lang="zh-CN" altLang="zh-CN" sz="18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23897" y="2044194"/>
            <a:ext cx="295465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一、按旅游区域划分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xfrm>
            <a:off x="1273206" y="276352"/>
            <a:ext cx="3724922" cy="700195"/>
          </a:xfrm>
        </p:spPr>
        <p:txBody>
          <a:bodyPr/>
          <a:lstStyle/>
          <a:p>
            <a:pPr lvl="0">
              <a:defRPr/>
            </a:pPr>
            <a:r>
              <a:rPr lang="zh-CN" altLang="en-US" sz="2800" b="1" dirty="0" smtClean="0"/>
              <a:t>项目一  旅游概述</a:t>
            </a:r>
            <a:endParaRPr lang="en-US" altLang="ko-KR" sz="2800" b="1" dirty="0" smtClean="0"/>
          </a:p>
        </p:txBody>
      </p:sp>
      <p:sp>
        <p:nvSpPr>
          <p:cNvPr id="7" name="椭圆 6"/>
          <p:cNvSpPr/>
          <p:nvPr/>
        </p:nvSpPr>
        <p:spPr>
          <a:xfrm>
            <a:off x="10644997" y="95228"/>
            <a:ext cx="1059423" cy="98977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43098">
            <a:off x="10587294" y="76574"/>
            <a:ext cx="861398" cy="1271425"/>
          </a:xfrm>
          <a:prstGeom prst="rect">
            <a:avLst/>
          </a:prstGeom>
        </p:spPr>
      </p:pic>
      <p:sp>
        <p:nvSpPr>
          <p:cNvPr id="9" name="文本框 13"/>
          <p:cNvSpPr txBox="1"/>
          <p:nvPr/>
        </p:nvSpPr>
        <p:spPr>
          <a:xfrm>
            <a:off x="10698928" y="406522"/>
            <a:ext cx="1015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项目一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"/>
          <p:cNvSpPr>
            <a:spLocks noChangeArrowheads="1"/>
          </p:cNvSpPr>
          <p:nvPr/>
        </p:nvSpPr>
        <p:spPr bwMode="auto">
          <a:xfrm>
            <a:off x="2558493" y="1397733"/>
            <a:ext cx="516043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 dirty="0" smtClean="0">
                <a:ea typeface="宋体" panose="02010600030101010101" pitchFamily="2" charset="-122"/>
              </a:rPr>
              <a:t>任务五  旅游的类型</a:t>
            </a:r>
            <a:endParaRPr lang="zh-CN" altLang="en-US" sz="2400" b="1" dirty="0"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3140" y="2669635"/>
            <a:ext cx="88028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800" dirty="0"/>
              <a:t>（一）观光旅游：主要指旅游者到异国他乡进行游览自然山水、鉴赏文物古迹、领略风土民情，从中获得自然美、艺术美、社会美的审美情趣，以达到消遣娱乐、积极休息和愉悦身心的效果。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（二）度假旅游。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（三）公务旅游：是指以某种公务为主要目的的旅游。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1</a:t>
            </a:r>
            <a:r>
              <a:rPr lang="zh-CN" altLang="zh-CN" sz="1800" dirty="0"/>
              <a:t>、商务</a:t>
            </a:r>
            <a:r>
              <a:rPr lang="zh-CN" altLang="zh-CN" sz="1800" dirty="0" smtClean="0"/>
              <a:t>旅游</a:t>
            </a:r>
            <a:r>
              <a:rPr lang="en-US" altLang="zh-CN" sz="1800" dirty="0" smtClean="0"/>
              <a:t>         2</a:t>
            </a:r>
            <a:r>
              <a:rPr lang="zh-CN" altLang="zh-CN" sz="1800" dirty="0"/>
              <a:t>、会议旅游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（四）专项旅游：是指以满足某种特定需要为主要目的的旅游，具备定向性和专题性。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1</a:t>
            </a:r>
            <a:r>
              <a:rPr lang="zh-CN" altLang="zh-CN" sz="1800" dirty="0"/>
              <a:t>、宗教</a:t>
            </a:r>
            <a:r>
              <a:rPr lang="zh-CN" altLang="zh-CN" sz="1800" dirty="0" smtClean="0"/>
              <a:t>旅游</a:t>
            </a:r>
            <a:r>
              <a:rPr lang="en-US" altLang="zh-CN" sz="1800" dirty="0" smtClean="0"/>
              <a:t>         2</a:t>
            </a:r>
            <a:r>
              <a:rPr lang="zh-CN" altLang="zh-CN" sz="1800" dirty="0"/>
              <a:t>、购物</a:t>
            </a:r>
            <a:r>
              <a:rPr lang="zh-CN" altLang="zh-CN" sz="1800" dirty="0" smtClean="0"/>
              <a:t>旅游</a:t>
            </a:r>
            <a:r>
              <a:rPr lang="en-US" altLang="zh-CN" sz="1800" dirty="0" smtClean="0"/>
              <a:t>          3</a:t>
            </a:r>
            <a:r>
              <a:rPr lang="zh-CN" altLang="zh-CN" sz="1800" dirty="0"/>
              <a:t>、会展旅游</a:t>
            </a:r>
            <a:endParaRPr lang="zh-CN" altLang="zh-CN" sz="18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23897" y="2044194"/>
            <a:ext cx="295465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二、按旅游目的划分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xfrm>
            <a:off x="1273206" y="276352"/>
            <a:ext cx="3724922" cy="700195"/>
          </a:xfrm>
        </p:spPr>
        <p:txBody>
          <a:bodyPr/>
          <a:lstStyle/>
          <a:p>
            <a:pPr lvl="0">
              <a:defRPr/>
            </a:pPr>
            <a:r>
              <a:rPr lang="zh-CN" altLang="en-US" sz="2800" b="1" dirty="0" smtClean="0"/>
              <a:t>项目一  旅游概述</a:t>
            </a:r>
            <a:endParaRPr lang="en-US" altLang="ko-KR" sz="2800" b="1" dirty="0" smtClean="0"/>
          </a:p>
        </p:txBody>
      </p:sp>
      <p:sp>
        <p:nvSpPr>
          <p:cNvPr id="7" name="椭圆 6"/>
          <p:cNvSpPr/>
          <p:nvPr/>
        </p:nvSpPr>
        <p:spPr>
          <a:xfrm>
            <a:off x="10644997" y="95228"/>
            <a:ext cx="1059423" cy="98977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43098">
            <a:off x="10587294" y="76574"/>
            <a:ext cx="861398" cy="1271425"/>
          </a:xfrm>
          <a:prstGeom prst="rect">
            <a:avLst/>
          </a:prstGeom>
        </p:spPr>
      </p:pic>
      <p:sp>
        <p:nvSpPr>
          <p:cNvPr id="9" name="文本框 13"/>
          <p:cNvSpPr txBox="1"/>
          <p:nvPr/>
        </p:nvSpPr>
        <p:spPr>
          <a:xfrm>
            <a:off x="10698928" y="406522"/>
            <a:ext cx="1015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项目一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"/>
          <p:cNvSpPr>
            <a:spLocks noChangeArrowheads="1"/>
          </p:cNvSpPr>
          <p:nvPr/>
        </p:nvSpPr>
        <p:spPr bwMode="auto">
          <a:xfrm>
            <a:off x="2558493" y="1397733"/>
            <a:ext cx="516043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 dirty="0" smtClean="0">
                <a:ea typeface="宋体" panose="02010600030101010101" pitchFamily="2" charset="-122"/>
              </a:rPr>
              <a:t>任务五  旅游的类型</a:t>
            </a:r>
            <a:endParaRPr lang="zh-CN" altLang="en-US" sz="2400" b="1" dirty="0"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81695" y="2663149"/>
            <a:ext cx="56054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800" dirty="0"/>
              <a:t>（一）乡村旅游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       </a:t>
            </a:r>
            <a:r>
              <a:rPr lang="zh-CN" altLang="zh-CN" sz="1800" dirty="0" smtClean="0"/>
              <a:t>乡村</a:t>
            </a:r>
            <a:r>
              <a:rPr lang="zh-CN" altLang="zh-CN" sz="1800" dirty="0"/>
              <a:t>旅游是指以农业（包括乡村文化）资源为对象的观光、度假、娱乐、康乐、民俗、科考、访祖等的复合型旅游活动</a:t>
            </a:r>
            <a:r>
              <a:rPr lang="zh-CN" altLang="zh-CN" sz="1800" dirty="0" smtClean="0"/>
              <a:t>。</a:t>
            </a:r>
            <a:endParaRPr lang="en-US" altLang="zh-CN" sz="1800" dirty="0" smtClean="0"/>
          </a:p>
          <a:p>
            <a:pPr>
              <a:lnSpc>
                <a:spcPct val="150000"/>
              </a:lnSpc>
            </a:pP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（二）工业旅游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       </a:t>
            </a:r>
            <a:r>
              <a:rPr lang="zh-CN" altLang="zh-CN" sz="1800" dirty="0" smtClean="0"/>
              <a:t>旅游业</a:t>
            </a:r>
            <a:r>
              <a:rPr lang="zh-CN" altLang="zh-CN" sz="1800" dirty="0"/>
              <a:t>角度——新型旅游产品（项目）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       </a:t>
            </a:r>
            <a:r>
              <a:rPr lang="zh-CN" altLang="zh-CN" sz="1800" dirty="0" smtClean="0"/>
              <a:t>旅游者</a:t>
            </a:r>
            <a:r>
              <a:rPr lang="zh-CN" altLang="zh-CN" sz="1800" dirty="0"/>
              <a:t>角度——高品位的旅游形式</a:t>
            </a:r>
            <a:endParaRPr lang="zh-CN" altLang="zh-CN" sz="18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27168" y="2043034"/>
            <a:ext cx="20313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三、新型旅游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5122" name="Picture 2" descr="C:\Users\Administrator\Desktop\4971947634c9466955a5b9a6de80bd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997" y="2043033"/>
            <a:ext cx="3074996" cy="41136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0">
    <p:zo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Mzg3ZmU0NmQ5MDY4NTRhN2E1MThmY2Q3MTFhZDYyZDk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731</Words>
  <Application>WPS 演示</Application>
  <PresentationFormat>宽屏</PresentationFormat>
  <Paragraphs>57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Unicode MS</vt:lpstr>
      <vt:lpstr>微软雅黑</vt:lpstr>
      <vt:lpstr>黑体</vt:lpstr>
      <vt:lpstr>Calibri</vt:lpstr>
      <vt:lpstr>WPS</vt:lpstr>
      <vt:lpstr>项目一  旅游概述</vt:lpstr>
      <vt:lpstr>项目一  旅游概述</vt:lpstr>
      <vt:lpstr>项目一  旅游概述</vt:lpstr>
      <vt:lpstr>项目一  旅游概述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老惠儿</dc:creator>
  <cp:lastModifiedBy>怀念</cp:lastModifiedBy>
  <cp:revision>3</cp:revision>
  <dcterms:created xsi:type="dcterms:W3CDTF">2023-08-09T12:44:00Z</dcterms:created>
  <dcterms:modified xsi:type="dcterms:W3CDTF">2023-12-22T12:12:39Z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2052-12.1.0.16120</vt:lpwstr>
  </property>
</Properties>
</file>