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 id="261" r:id="rId9"/>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6.xml"/><Relationship Id="rId2" Type="http://schemas.openxmlformats.org/officeDocument/2006/relationships/image" Target="../media/image2.jpe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6.xml"/><Relationship Id="rId2" Type="http://schemas.openxmlformats.org/officeDocument/2006/relationships/image" Target="../media/image3.jpe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6.xml"/><Relationship Id="rId2" Type="http://schemas.openxmlformats.org/officeDocument/2006/relationships/image" Target="../media/image4.jpe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879255" y="1148669"/>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任务二  旅游的定义和内容</a:t>
            </a:r>
            <a:endParaRPr lang="zh-CN" altLang="en-US" sz="2400" b="1" dirty="0">
              <a:ea typeface="宋体" panose="02010600030101010101" pitchFamily="2" charset="-122"/>
            </a:endParaRPr>
          </a:p>
        </p:txBody>
      </p:sp>
      <p:sp>
        <p:nvSpPr>
          <p:cNvPr id="2" name="矩形 1"/>
          <p:cNvSpPr/>
          <p:nvPr/>
        </p:nvSpPr>
        <p:spPr>
          <a:xfrm>
            <a:off x="2357831" y="5871700"/>
            <a:ext cx="7206019" cy="461665"/>
          </a:xfrm>
          <a:prstGeom prst="rect">
            <a:avLst/>
          </a:prstGeom>
        </p:spPr>
        <p:txBody>
          <a:bodyPr wrap="square">
            <a:spAutoFit/>
          </a:bodyPr>
          <a:lstStyle/>
          <a:p>
            <a:r>
              <a:rPr lang="zh-CN" altLang="zh-CN" sz="2400" dirty="0" smtClean="0"/>
              <a:t>拉萨布达拉宫</a:t>
            </a:r>
            <a:r>
              <a:rPr lang="zh-CN" altLang="en-US" sz="2400" dirty="0" smtClean="0"/>
              <a:t>：</a:t>
            </a:r>
            <a:r>
              <a:rPr lang="zh-CN" altLang="zh-CN" sz="2400" dirty="0" smtClean="0"/>
              <a:t>藏传佛教</a:t>
            </a:r>
            <a:r>
              <a:rPr lang="zh-CN" altLang="zh-CN" sz="2400" dirty="0"/>
              <a:t>信徒心中必去朝圣的地方</a:t>
            </a:r>
            <a:endParaRPr lang="zh-CN" altLang="zh-CN" sz="2400" dirty="0"/>
          </a:p>
        </p:txBody>
      </p:sp>
      <p:pic>
        <p:nvPicPr>
          <p:cNvPr id="2050" name="Picture 2" descr="C:\Users\Administrator\Desktop\1bb9dc13721df397023db8c8bda7ab39.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5124" y="1768607"/>
            <a:ext cx="6578959" cy="39429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558493" y="1397733"/>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任务二  旅游的定义和内容</a:t>
            </a:r>
            <a:endParaRPr lang="zh-CN" altLang="en-US" sz="2400" b="1" dirty="0">
              <a:ea typeface="宋体" panose="02010600030101010101" pitchFamily="2" charset="-122"/>
            </a:endParaRPr>
          </a:p>
        </p:txBody>
      </p:sp>
      <p:sp>
        <p:nvSpPr>
          <p:cNvPr id="2" name="矩形 1"/>
          <p:cNvSpPr/>
          <p:nvPr/>
        </p:nvSpPr>
        <p:spPr>
          <a:xfrm>
            <a:off x="1132764" y="2611282"/>
            <a:ext cx="9664429" cy="3323987"/>
          </a:xfrm>
          <a:prstGeom prst="rect">
            <a:avLst/>
          </a:prstGeom>
        </p:spPr>
        <p:txBody>
          <a:bodyPr wrap="square">
            <a:spAutoFit/>
          </a:bodyPr>
          <a:lstStyle/>
          <a:p>
            <a:pPr>
              <a:lnSpc>
                <a:spcPct val="150000"/>
              </a:lnSpc>
            </a:pPr>
            <a:r>
              <a:rPr lang="en-US" altLang="zh-CN" sz="2000" dirty="0" smtClean="0"/>
              <a:t>       </a:t>
            </a:r>
            <a:r>
              <a:rPr lang="zh-CN" altLang="zh-CN" sz="2000" dirty="0" smtClean="0"/>
              <a:t>通过</a:t>
            </a:r>
            <a:r>
              <a:rPr lang="zh-CN" altLang="zh-CN" sz="2000" dirty="0"/>
              <a:t>对旅游的产生及其内涵发展变化的考察后，对旅游的定义可作如下表述：</a:t>
            </a:r>
            <a:endParaRPr lang="zh-CN" altLang="zh-CN" sz="2000" dirty="0"/>
          </a:p>
          <a:p>
            <a:pPr>
              <a:lnSpc>
                <a:spcPct val="150000"/>
              </a:lnSpc>
            </a:pPr>
            <a:r>
              <a:rPr lang="en-US" altLang="zh-CN" sz="2000" dirty="0" smtClean="0"/>
              <a:t>       </a:t>
            </a:r>
            <a:r>
              <a:rPr lang="zh-CN" altLang="zh-CN" sz="2000" b="1" dirty="0" smtClean="0"/>
              <a:t>旅游</a:t>
            </a:r>
            <a:r>
              <a:rPr lang="zh-CN" altLang="zh-CN" sz="2000" dirty="0"/>
              <a:t>是人们为寻求精神上的愉快感受而进行的非定居性旅行和在游览过程中所发生的一切关系和现象的总和。</a:t>
            </a:r>
            <a:endParaRPr lang="zh-CN" altLang="zh-CN" sz="2000" dirty="0"/>
          </a:p>
          <a:p>
            <a:pPr>
              <a:lnSpc>
                <a:spcPct val="150000"/>
              </a:lnSpc>
            </a:pPr>
            <a:r>
              <a:rPr lang="en-US" altLang="zh-CN" sz="2000" dirty="0" smtClean="0"/>
              <a:t>       </a:t>
            </a:r>
            <a:r>
              <a:rPr lang="zh-CN" altLang="zh-CN" sz="2000" dirty="0" smtClean="0"/>
              <a:t>定义</a:t>
            </a:r>
            <a:r>
              <a:rPr lang="zh-CN" altLang="zh-CN" sz="2000" dirty="0"/>
              <a:t>的理解：</a:t>
            </a:r>
            <a:endParaRPr lang="zh-CN" altLang="zh-CN" sz="2000" dirty="0"/>
          </a:p>
          <a:p>
            <a:pPr lvl="0">
              <a:lnSpc>
                <a:spcPct val="150000"/>
              </a:lnSpc>
            </a:pPr>
            <a:r>
              <a:rPr lang="zh-CN" altLang="en-US" sz="2000" dirty="0" smtClean="0"/>
              <a:t>       第一、</a:t>
            </a:r>
            <a:r>
              <a:rPr lang="zh-CN" altLang="zh-CN" sz="2000" dirty="0" smtClean="0"/>
              <a:t>旅游</a:t>
            </a:r>
            <a:r>
              <a:rPr lang="zh-CN" altLang="zh-CN" sz="2000" dirty="0"/>
              <a:t>必须以旅行为前提，在异地进行游览参观、消遣娱乐等活动，寻求精神上的愉快感受的特殊经历。</a:t>
            </a:r>
            <a:endParaRPr lang="zh-CN" altLang="zh-CN" sz="2000" dirty="0"/>
          </a:p>
          <a:p>
            <a:pPr lvl="0">
              <a:lnSpc>
                <a:spcPct val="150000"/>
              </a:lnSpc>
            </a:pPr>
            <a:r>
              <a:rPr lang="zh-CN" altLang="en-US" sz="2000" dirty="0" smtClean="0"/>
              <a:t>       第二、</a:t>
            </a:r>
            <a:r>
              <a:rPr lang="zh-CN" altLang="zh-CN" sz="2000" dirty="0" smtClean="0"/>
              <a:t>扩大</a:t>
            </a:r>
            <a:r>
              <a:rPr lang="zh-CN" altLang="zh-CN" sz="2000" dirty="0"/>
              <a:t>旅游概念的包容性。</a:t>
            </a:r>
            <a:endParaRPr lang="zh-CN" altLang="zh-CN" sz="2000" dirty="0"/>
          </a:p>
        </p:txBody>
      </p:sp>
      <p:sp>
        <p:nvSpPr>
          <p:cNvPr id="10" name="Text Box 9"/>
          <p:cNvSpPr txBox="1">
            <a:spLocks noChangeArrowheads="1"/>
          </p:cNvSpPr>
          <p:nvPr/>
        </p:nvSpPr>
        <p:spPr bwMode="auto">
          <a:xfrm>
            <a:off x="564329" y="2098786"/>
            <a:ext cx="2339102"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一、旅游的定义</a:t>
            </a:r>
            <a:endParaRPr lang="zh-CN" altLang="en-US" sz="2400" dirty="0">
              <a:latin typeface="宋体" panose="02010600030101010101" pitchFamily="2" charset="-122"/>
              <a:ea typeface="宋体" panose="02010600030101010101" pitchFamily="2" charset="-122"/>
            </a:endParaRPr>
          </a:p>
        </p:txBody>
      </p:sp>
    </p:spTree>
  </p:cSld>
  <p:clrMapOvr>
    <a:masterClrMapping/>
  </p:clrMapOvr>
  <p:transition spd="slow" advTm="0">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739872"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2" name="TextBox 11"/>
          <p:cNvSpPr txBox="1"/>
          <p:nvPr/>
        </p:nvSpPr>
        <p:spPr>
          <a:xfrm>
            <a:off x="262236" y="1415454"/>
            <a:ext cx="2276248" cy="646331"/>
          </a:xfrm>
          <a:prstGeom prst="rect">
            <a:avLst/>
          </a:prstGeom>
          <a:solidFill>
            <a:srgbClr val="00B0F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algn="ctr" eaLnBrk="1" hangingPunct="1">
              <a:defRPr/>
            </a:pPr>
            <a:r>
              <a:rPr lang="zh-CN" altLang="en-US" sz="3600" b="1" dirty="0" smtClean="0">
                <a:solidFill>
                  <a:srgbClr val="FFFF00"/>
                </a:solidFill>
                <a:latin typeface="黑体" panose="02010609060101010101" pitchFamily="2" charset="-122"/>
                <a:ea typeface="黑体" panose="02010609060101010101" pitchFamily="2" charset="-122"/>
              </a:rPr>
              <a:t>知识拓展</a:t>
            </a:r>
            <a:endParaRPr lang="zh-CN" altLang="en-US" sz="3600" b="1" dirty="0">
              <a:solidFill>
                <a:srgbClr val="FFFF00"/>
              </a:solidFill>
              <a:latin typeface="黑体" panose="02010609060101010101" pitchFamily="2" charset="-122"/>
              <a:ea typeface="黑体" panose="02010609060101010101" pitchFamily="2" charset="-122"/>
            </a:endParaRPr>
          </a:p>
        </p:txBody>
      </p:sp>
      <p:sp>
        <p:nvSpPr>
          <p:cNvPr id="2" name="矩形 1"/>
          <p:cNvSpPr/>
          <p:nvPr/>
        </p:nvSpPr>
        <p:spPr>
          <a:xfrm>
            <a:off x="586854" y="2600448"/>
            <a:ext cx="5936776" cy="2862322"/>
          </a:xfrm>
          <a:prstGeom prst="rect">
            <a:avLst/>
          </a:prstGeom>
        </p:spPr>
        <p:txBody>
          <a:bodyPr wrap="square">
            <a:spAutoFit/>
          </a:bodyPr>
          <a:lstStyle/>
          <a:p>
            <a:pPr algn="ctr">
              <a:lnSpc>
                <a:spcPct val="150000"/>
              </a:lnSpc>
            </a:pPr>
            <a:r>
              <a:rPr lang="zh-CN" altLang="zh-CN" sz="2000" b="1" dirty="0"/>
              <a:t>“旅游”一词的出现及其“艾斯特”</a:t>
            </a:r>
            <a:r>
              <a:rPr lang="zh-CN" altLang="zh-CN" sz="2000" b="1" dirty="0" smtClean="0"/>
              <a:t>定义</a:t>
            </a:r>
            <a:endParaRPr lang="zh-CN" altLang="zh-CN" sz="2000" b="1" dirty="0"/>
          </a:p>
          <a:p>
            <a:pPr>
              <a:lnSpc>
                <a:spcPct val="150000"/>
              </a:lnSpc>
            </a:pPr>
            <a:r>
              <a:rPr lang="zh-CN" altLang="zh-CN" sz="2000" dirty="0"/>
              <a:t>西方：</a:t>
            </a:r>
            <a:r>
              <a:rPr lang="en-US" altLang="zh-CN" sz="2000" dirty="0"/>
              <a:t>Travel</a:t>
            </a:r>
            <a:r>
              <a:rPr lang="zh-CN" altLang="zh-CN" sz="2000" dirty="0"/>
              <a:t>、</a:t>
            </a:r>
            <a:r>
              <a:rPr lang="en-US" altLang="zh-CN" sz="2000" dirty="0"/>
              <a:t>Tourism</a:t>
            </a:r>
            <a:endParaRPr lang="zh-CN" altLang="zh-CN" sz="2000" dirty="0"/>
          </a:p>
          <a:p>
            <a:pPr>
              <a:lnSpc>
                <a:spcPct val="150000"/>
              </a:lnSpc>
            </a:pPr>
            <a:r>
              <a:rPr lang="zh-CN" altLang="zh-CN" sz="2000" dirty="0"/>
              <a:t>我国古代：旅行、游览</a:t>
            </a:r>
            <a:endParaRPr lang="zh-CN" altLang="zh-CN" sz="2000" dirty="0"/>
          </a:p>
          <a:p>
            <a:pPr>
              <a:lnSpc>
                <a:spcPct val="150000"/>
              </a:lnSpc>
            </a:pPr>
            <a:r>
              <a:rPr lang="zh-CN" altLang="zh-CN" sz="2000" dirty="0"/>
              <a:t>“艾斯特”定义：旅游是非定居者的旅行和暂时居留而引起的一切现象和关系的总和。这些人不会导致永久居留，并且不从事赚钱活动。</a:t>
            </a:r>
            <a:endParaRPr lang="zh-CN" altLang="zh-CN" sz="2000" dirty="0"/>
          </a:p>
        </p:txBody>
      </p:sp>
      <p:pic>
        <p:nvPicPr>
          <p:cNvPr id="4098" name="Picture 2" descr="C:\Users\Administrator\Desktop\a000ef47f04c3c833d4d6a11e708670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2621" y="2003175"/>
            <a:ext cx="3682087" cy="368208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558493" y="1288549"/>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任务二  旅游的定义和内容</a:t>
            </a:r>
            <a:endParaRPr lang="zh-CN" altLang="en-US" sz="2400" b="1" dirty="0">
              <a:ea typeface="宋体" panose="02010600030101010101" pitchFamily="2" charset="-122"/>
            </a:endParaRPr>
          </a:p>
        </p:txBody>
      </p:sp>
      <p:sp>
        <p:nvSpPr>
          <p:cNvPr id="2" name="矩形 1"/>
          <p:cNvSpPr/>
          <p:nvPr/>
        </p:nvSpPr>
        <p:spPr>
          <a:xfrm>
            <a:off x="846161" y="2543042"/>
            <a:ext cx="5374572" cy="3416320"/>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nSpc>
                <a:spcPct val="150000"/>
              </a:lnSpc>
            </a:pPr>
            <a:r>
              <a:rPr lang="zh-CN" altLang="zh-CN" sz="1800" dirty="0" smtClean="0"/>
              <a:t>游览</a:t>
            </a:r>
            <a:r>
              <a:rPr lang="zh-CN" altLang="zh-CN" sz="1800" dirty="0"/>
              <a:t>：是一种“边走边看”，即具有“步移景异”功能和动与静相结合的活动形式</a:t>
            </a:r>
            <a:r>
              <a:rPr lang="zh-CN" altLang="zh-CN" sz="1800" dirty="0" smtClean="0"/>
              <a:t>。</a:t>
            </a:r>
            <a:endParaRPr lang="en-US" altLang="zh-CN" sz="1800" dirty="0" smtClean="0"/>
          </a:p>
          <a:p>
            <a:pPr>
              <a:lnSpc>
                <a:spcPct val="150000"/>
              </a:lnSpc>
            </a:pPr>
            <a:endParaRPr lang="en-US" altLang="zh-CN" sz="1800" dirty="0"/>
          </a:p>
          <a:p>
            <a:pPr>
              <a:lnSpc>
                <a:spcPct val="150000"/>
              </a:lnSpc>
            </a:pPr>
            <a:r>
              <a:rPr lang="zh-CN" altLang="zh-CN" sz="1800" dirty="0" smtClean="0"/>
              <a:t>旅行</a:t>
            </a:r>
            <a:r>
              <a:rPr lang="zh-CN" altLang="zh-CN" sz="1800" dirty="0"/>
              <a:t>：是指人们在空间上从一个地方到另一个地方的行进过程，它的目的广泛</a:t>
            </a:r>
            <a:r>
              <a:rPr lang="zh-CN" altLang="zh-CN" sz="1800" dirty="0" smtClean="0"/>
              <a:t>。</a:t>
            </a:r>
            <a:endParaRPr lang="zh-CN" altLang="zh-CN" sz="1800" dirty="0" smtClean="0"/>
          </a:p>
          <a:p>
            <a:pPr>
              <a:lnSpc>
                <a:spcPct val="150000"/>
              </a:lnSpc>
            </a:pPr>
            <a:endParaRPr lang="en-US" altLang="zh-CN" sz="1800" dirty="0" smtClean="0"/>
          </a:p>
          <a:p>
            <a:pPr>
              <a:lnSpc>
                <a:spcPct val="150000"/>
              </a:lnSpc>
            </a:pPr>
            <a:r>
              <a:rPr lang="zh-CN" altLang="zh-CN" sz="1800" dirty="0" smtClean="0"/>
              <a:t>旅游：是一种排除功利目的的旅行和游览相结合，以获得精神愉快感受的消遣性、娱乐性的社会活动。</a:t>
            </a:r>
            <a:endParaRPr lang="zh-CN" altLang="zh-CN" sz="1800" dirty="0"/>
          </a:p>
        </p:txBody>
      </p:sp>
      <p:sp>
        <p:nvSpPr>
          <p:cNvPr id="10" name="Text Box 9"/>
          <p:cNvSpPr txBox="1">
            <a:spLocks noChangeArrowheads="1"/>
          </p:cNvSpPr>
          <p:nvPr/>
        </p:nvSpPr>
        <p:spPr bwMode="auto">
          <a:xfrm>
            <a:off x="564329" y="1948658"/>
            <a:ext cx="5724644" cy="461665"/>
          </a:xfrm>
          <a:prstGeom prst="rect">
            <a:avLst/>
          </a:prstGeom>
          <a:noFill/>
          <a:ln w="9525">
            <a:noFill/>
            <a:miter lim="800000"/>
          </a:ln>
          <a:effectLst/>
        </p:spPr>
        <p:txBody>
          <a:bodyPr wrap="none">
            <a:spAutoFit/>
          </a:bodyPr>
          <a:lstStyle/>
          <a:p>
            <a:r>
              <a:rPr lang="zh-CN" altLang="zh-CN" sz="2400" dirty="0">
                <a:latin typeface="宋体" panose="02010600030101010101" pitchFamily="2" charset="-122"/>
                <a:ea typeface="宋体" panose="02010600030101010101" pitchFamily="2" charset="-122"/>
              </a:rPr>
              <a:t>二、游览、旅行、旅游之间的联系和区别</a:t>
            </a:r>
            <a:endParaRPr lang="zh-CN" altLang="zh-CN" sz="2400" dirty="0">
              <a:latin typeface="宋体" panose="02010600030101010101" pitchFamily="2" charset="-122"/>
              <a:ea typeface="宋体" panose="02010600030101010101" pitchFamily="2" charset="-122"/>
            </a:endParaRPr>
          </a:p>
        </p:txBody>
      </p:sp>
      <p:sp>
        <p:nvSpPr>
          <p:cNvPr id="3" name="矩形 2"/>
          <p:cNvSpPr/>
          <p:nvPr/>
        </p:nvSpPr>
        <p:spPr>
          <a:xfrm>
            <a:off x="6974011" y="2944252"/>
            <a:ext cx="4398829" cy="228524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nSpc>
                <a:spcPct val="150000"/>
              </a:lnSpc>
            </a:pPr>
            <a:r>
              <a:rPr lang="zh-CN" altLang="zh-CN" dirty="0"/>
              <a:t>只有旅行没有游览构不成旅游；</a:t>
            </a:r>
            <a:endParaRPr lang="zh-CN" altLang="zh-CN" dirty="0"/>
          </a:p>
          <a:p>
            <a:pPr>
              <a:lnSpc>
                <a:spcPct val="150000"/>
              </a:lnSpc>
            </a:pPr>
            <a:r>
              <a:rPr lang="zh-CN" altLang="zh-CN" dirty="0"/>
              <a:t>没有以旅行为前提的也仅是游览而不是旅游。</a:t>
            </a:r>
            <a:endParaRPr lang="zh-CN" altLang="zh-CN" dirty="0"/>
          </a:p>
          <a:p>
            <a:pPr>
              <a:lnSpc>
                <a:spcPct val="150000"/>
              </a:lnSpc>
            </a:pPr>
            <a:r>
              <a:rPr lang="zh-CN" altLang="zh-CN" dirty="0"/>
              <a:t>只有旅行和游览相结合才能构成完整意义的旅游</a:t>
            </a:r>
            <a:endParaRPr lang="zh-CN" altLang="en-US" dirty="0"/>
          </a:p>
        </p:txBody>
      </p:sp>
      <p:sp>
        <p:nvSpPr>
          <p:cNvPr id="5" name="右箭头 4"/>
          <p:cNvSpPr/>
          <p:nvPr/>
        </p:nvSpPr>
        <p:spPr>
          <a:xfrm>
            <a:off x="6288973" y="3875964"/>
            <a:ext cx="575851" cy="3752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Tm="0">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739872"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2" name="TextBox 11"/>
          <p:cNvSpPr txBox="1"/>
          <p:nvPr/>
        </p:nvSpPr>
        <p:spPr>
          <a:xfrm>
            <a:off x="262236" y="1415454"/>
            <a:ext cx="2276248" cy="646331"/>
          </a:xfrm>
          <a:prstGeom prst="rect">
            <a:avLst/>
          </a:prstGeom>
          <a:solidFill>
            <a:srgbClr val="00B0F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algn="ctr" eaLnBrk="1" hangingPunct="1">
              <a:defRPr/>
            </a:pPr>
            <a:r>
              <a:rPr lang="zh-CN" altLang="en-US" sz="3600" b="1" dirty="0" smtClean="0">
                <a:solidFill>
                  <a:srgbClr val="FFFF00"/>
                </a:solidFill>
                <a:latin typeface="黑体" panose="02010609060101010101" pitchFamily="2" charset="-122"/>
                <a:ea typeface="黑体" panose="02010609060101010101" pitchFamily="2" charset="-122"/>
              </a:rPr>
              <a:t>交流体会</a:t>
            </a:r>
            <a:endParaRPr lang="zh-CN" altLang="en-US" sz="3600" b="1" dirty="0">
              <a:solidFill>
                <a:srgbClr val="FFFF00"/>
              </a:solidFill>
              <a:latin typeface="黑体" panose="02010609060101010101" pitchFamily="2" charset="-122"/>
              <a:ea typeface="黑体" panose="02010609060101010101" pitchFamily="2" charset="-122"/>
            </a:endParaRPr>
          </a:p>
        </p:txBody>
      </p:sp>
      <p:sp>
        <p:nvSpPr>
          <p:cNvPr id="2" name="矩形 1"/>
          <p:cNvSpPr/>
          <p:nvPr/>
        </p:nvSpPr>
        <p:spPr>
          <a:xfrm>
            <a:off x="982638" y="5276165"/>
            <a:ext cx="4531057" cy="400110"/>
          </a:xfrm>
          <a:prstGeom prst="rect">
            <a:avLst/>
          </a:prstGeom>
        </p:spPr>
        <p:txBody>
          <a:bodyPr wrap="square">
            <a:spAutoFit/>
          </a:bodyPr>
          <a:lstStyle/>
          <a:p>
            <a:pPr algn="ctr"/>
            <a:r>
              <a:rPr lang="zh-CN" altLang="zh-CN" sz="2000" dirty="0"/>
              <a:t>世界第一条载客高速铁路</a:t>
            </a:r>
            <a:r>
              <a:rPr lang="en-US" altLang="zh-CN" sz="2000" dirty="0"/>
              <a:t>1964</a:t>
            </a:r>
            <a:r>
              <a:rPr lang="zh-CN" altLang="zh-CN" sz="2000" dirty="0"/>
              <a:t>年</a:t>
            </a:r>
            <a:r>
              <a:rPr lang="zh-CN" altLang="zh-CN" sz="2000" dirty="0" smtClean="0"/>
              <a:t>运营</a:t>
            </a:r>
            <a:endParaRPr lang="zh-CN" altLang="zh-CN" sz="2000" dirty="0"/>
          </a:p>
        </p:txBody>
      </p:sp>
      <p:sp>
        <p:nvSpPr>
          <p:cNvPr id="3" name="矩形 2"/>
          <p:cNvSpPr/>
          <p:nvPr/>
        </p:nvSpPr>
        <p:spPr>
          <a:xfrm>
            <a:off x="6359858" y="2667364"/>
            <a:ext cx="5172501" cy="1200329"/>
          </a:xfrm>
          <a:prstGeom prst="rect">
            <a:avLst/>
          </a:prstGeom>
        </p:spPr>
        <p:txBody>
          <a:bodyPr wrap="square">
            <a:spAutoFit/>
          </a:bodyPr>
          <a:lstStyle/>
          <a:p>
            <a:pPr>
              <a:lnSpc>
                <a:spcPct val="150000"/>
              </a:lnSpc>
            </a:pPr>
            <a:r>
              <a:rPr lang="zh-CN" altLang="zh-CN" sz="2400" dirty="0" smtClean="0"/>
              <a:t>说一说</a:t>
            </a:r>
            <a:r>
              <a:rPr lang="zh-CN" altLang="en-US" sz="2400" dirty="0" smtClean="0"/>
              <a:t>：</a:t>
            </a:r>
            <a:endParaRPr lang="en-US" altLang="zh-CN" sz="2400" dirty="0" smtClean="0"/>
          </a:p>
          <a:p>
            <a:pPr>
              <a:lnSpc>
                <a:spcPct val="150000"/>
              </a:lnSpc>
            </a:pPr>
            <a:r>
              <a:rPr lang="zh-CN" altLang="zh-CN" sz="2400" dirty="0" smtClean="0"/>
              <a:t>只是</a:t>
            </a:r>
            <a:r>
              <a:rPr lang="zh-CN" altLang="zh-CN" sz="2400" dirty="0"/>
              <a:t>争先乘坐首列高铁也算是旅游吗？</a:t>
            </a:r>
            <a:endParaRPr lang="zh-CN" altLang="en-US" sz="2400" dirty="0"/>
          </a:p>
        </p:txBody>
      </p:sp>
      <p:pic>
        <p:nvPicPr>
          <p:cNvPr id="3074" name="Picture 2" descr="C:\Users\Administrator\Desktop\6b972a8e3218f9e62a19c87bf7cb85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0218" y="2347415"/>
            <a:ext cx="4521994" cy="27432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2558493" y="1397733"/>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任务二  旅游的定义和内容</a:t>
            </a:r>
            <a:endParaRPr lang="zh-CN" altLang="en-US" sz="2400" b="1" dirty="0">
              <a:ea typeface="宋体" panose="02010600030101010101" pitchFamily="2" charset="-122"/>
            </a:endParaRPr>
          </a:p>
        </p:txBody>
      </p:sp>
      <p:sp>
        <p:nvSpPr>
          <p:cNvPr id="2" name="矩形 1"/>
          <p:cNvSpPr/>
          <p:nvPr/>
        </p:nvSpPr>
        <p:spPr>
          <a:xfrm>
            <a:off x="1132764" y="2611282"/>
            <a:ext cx="9664429" cy="1015663"/>
          </a:xfrm>
          <a:prstGeom prst="rect">
            <a:avLst/>
          </a:prstGeom>
        </p:spPr>
        <p:txBody>
          <a:bodyPr wrap="square">
            <a:spAutoFit/>
          </a:bodyPr>
          <a:lstStyle/>
          <a:p>
            <a:pPr>
              <a:lnSpc>
                <a:spcPct val="150000"/>
              </a:lnSpc>
            </a:pPr>
            <a:r>
              <a:rPr lang="en-US" altLang="zh-CN" sz="2000" dirty="0" smtClean="0"/>
              <a:t>       </a:t>
            </a:r>
            <a:r>
              <a:rPr lang="zh-CN" altLang="zh-CN" sz="2000" dirty="0" smtClean="0"/>
              <a:t>立足</a:t>
            </a:r>
            <a:r>
              <a:rPr lang="zh-CN" altLang="zh-CN" sz="2000" dirty="0"/>
              <a:t>于现代旅游而言，</a:t>
            </a:r>
            <a:r>
              <a:rPr lang="zh-CN" altLang="zh-CN" sz="2000" dirty="0" smtClean="0"/>
              <a:t>旅游</a:t>
            </a:r>
            <a:r>
              <a:rPr lang="zh-CN" altLang="zh-CN" sz="2000" dirty="0"/>
              <a:t>是以“游”为主，集食、住、行、游、购、娱于一体的综合性的社会活动，内容包括旅行、游览、住宿、饮食、购物和娱乐六个方面</a:t>
            </a:r>
            <a:r>
              <a:rPr lang="zh-CN" altLang="zh-CN" sz="2000" dirty="0" smtClean="0"/>
              <a:t>。</a:t>
            </a:r>
            <a:r>
              <a:rPr lang="en-US" altLang="zh-CN" sz="2000" dirty="0" smtClean="0"/>
              <a:t> </a:t>
            </a:r>
            <a:endParaRPr lang="zh-CN" altLang="zh-CN" sz="2000" dirty="0"/>
          </a:p>
        </p:txBody>
      </p:sp>
      <p:sp>
        <p:nvSpPr>
          <p:cNvPr id="10" name="Text Box 9"/>
          <p:cNvSpPr txBox="1">
            <a:spLocks noChangeArrowheads="1"/>
          </p:cNvSpPr>
          <p:nvPr/>
        </p:nvSpPr>
        <p:spPr bwMode="auto">
          <a:xfrm>
            <a:off x="564329" y="2098786"/>
            <a:ext cx="2339102"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三、旅游的内容</a:t>
            </a:r>
            <a:endParaRPr lang="zh-CN" altLang="en-US" sz="2400" dirty="0">
              <a:latin typeface="宋体" panose="02010600030101010101" pitchFamily="2" charset="-122"/>
              <a:ea typeface="宋体" panose="02010600030101010101" pitchFamily="2" charset="-122"/>
            </a:endParaRPr>
          </a:p>
        </p:txBody>
      </p:sp>
      <p:sp>
        <p:nvSpPr>
          <p:cNvPr id="3" name="矩形 2"/>
          <p:cNvSpPr/>
          <p:nvPr/>
        </p:nvSpPr>
        <p:spPr>
          <a:xfrm>
            <a:off x="1733880" y="4312695"/>
            <a:ext cx="1169551" cy="646331"/>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zh-CN" altLang="zh-CN" sz="3600" dirty="0"/>
              <a:t>食</a:t>
            </a:r>
            <a:endParaRPr lang="zh-CN" altLang="en-US" sz="3600" dirty="0"/>
          </a:p>
        </p:txBody>
      </p:sp>
      <p:sp>
        <p:nvSpPr>
          <p:cNvPr id="12" name="矩形 11"/>
          <p:cNvSpPr/>
          <p:nvPr/>
        </p:nvSpPr>
        <p:spPr>
          <a:xfrm>
            <a:off x="3196490" y="4328615"/>
            <a:ext cx="1169551" cy="646331"/>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zh-CN" altLang="en-US" sz="3600" dirty="0" smtClean="0"/>
              <a:t>住</a:t>
            </a:r>
            <a:endParaRPr lang="zh-CN" altLang="en-US" sz="3600" dirty="0"/>
          </a:p>
        </p:txBody>
      </p:sp>
      <p:sp>
        <p:nvSpPr>
          <p:cNvPr id="13" name="矩形 12"/>
          <p:cNvSpPr/>
          <p:nvPr/>
        </p:nvSpPr>
        <p:spPr>
          <a:xfrm>
            <a:off x="4684126" y="4328615"/>
            <a:ext cx="1169551" cy="646331"/>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zh-CN" altLang="en-US" sz="3600" dirty="0" smtClean="0"/>
              <a:t>行</a:t>
            </a:r>
            <a:endParaRPr lang="zh-CN" altLang="en-US" sz="3600" dirty="0"/>
          </a:p>
        </p:txBody>
      </p:sp>
      <p:sp>
        <p:nvSpPr>
          <p:cNvPr id="14" name="矩形 13"/>
          <p:cNvSpPr/>
          <p:nvPr/>
        </p:nvSpPr>
        <p:spPr>
          <a:xfrm>
            <a:off x="6214720" y="4328614"/>
            <a:ext cx="1169551" cy="646331"/>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zh-CN" altLang="en-US" sz="3600" dirty="0" smtClean="0"/>
              <a:t>游</a:t>
            </a:r>
            <a:endParaRPr lang="zh-CN" altLang="en-US" sz="3600" dirty="0"/>
          </a:p>
        </p:txBody>
      </p:sp>
      <p:sp>
        <p:nvSpPr>
          <p:cNvPr id="15" name="矩形 14"/>
          <p:cNvSpPr/>
          <p:nvPr/>
        </p:nvSpPr>
        <p:spPr>
          <a:xfrm>
            <a:off x="7718926" y="4312694"/>
            <a:ext cx="1169551" cy="646331"/>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zh-CN" altLang="en-US" sz="3600" dirty="0" smtClean="0"/>
              <a:t>购</a:t>
            </a:r>
            <a:endParaRPr lang="zh-CN" altLang="en-US" sz="3600" dirty="0"/>
          </a:p>
        </p:txBody>
      </p:sp>
      <p:sp>
        <p:nvSpPr>
          <p:cNvPr id="16" name="矩形 15"/>
          <p:cNvSpPr/>
          <p:nvPr/>
        </p:nvSpPr>
        <p:spPr>
          <a:xfrm>
            <a:off x="9245506" y="4312693"/>
            <a:ext cx="1169551" cy="646331"/>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ctr"/>
            <a:r>
              <a:rPr lang="zh-CN" altLang="en-US" sz="3600" dirty="0" smtClean="0"/>
              <a:t>娱</a:t>
            </a:r>
            <a:endParaRPr lang="zh-CN" altLang="en-US" sz="3600" dirty="0"/>
          </a:p>
        </p:txBody>
      </p:sp>
    </p:spTree>
  </p:cSld>
  <p:clrMapOvr>
    <a:masterClrMapping/>
  </p:clrMapOvr>
  <p:transition spd="slow" advTm="0">
    <p:zoom/>
  </p:transition>
  <p:timing>
    <p:tnLst>
      <p:par>
        <p:cTn id="1" dur="indefinite" restart="never" nodeType="tmRoot"/>
      </p:par>
    </p:tnLst>
  </p:timing>
</p:sld>
</file>

<file path=ppt/tags/tag1.xml><?xml version="1.0" encoding="utf-8"?>
<p:tagLst xmlns:p="http://schemas.openxmlformats.org/presentationml/2006/main">
  <p:tag name="commondata" val="eyJoZGlkIjoiMzg3ZmU0NmQ5MDY4NTRhN2E1MThmY2Q3MTFhZDYyZDk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772</Words>
  <Application>WPS 演示</Application>
  <PresentationFormat>宽屏</PresentationFormat>
  <Paragraphs>84</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宋体</vt:lpstr>
      <vt:lpstr>Wingdings</vt:lpstr>
      <vt:lpstr>Arial Unicode MS</vt:lpstr>
      <vt:lpstr>微软雅黑</vt:lpstr>
      <vt:lpstr>黑体</vt:lpstr>
      <vt:lpstr>Calibri</vt:lpstr>
      <vt:lpstr>WPS</vt:lpstr>
      <vt:lpstr>项目一  旅游概述</vt:lpstr>
      <vt:lpstr>项目一  旅游概述</vt:lpstr>
      <vt:lpstr>项目一  旅游概述</vt:lpstr>
      <vt:lpstr>项目一  旅游概述</vt:lpstr>
      <vt:lpstr>项目一  旅游概述</vt:lpstr>
      <vt:lpstr>项目一  旅游概述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老惠儿</dc:creator>
  <cp:lastModifiedBy>怀念</cp:lastModifiedBy>
  <cp:revision>3</cp:revision>
  <dcterms:created xsi:type="dcterms:W3CDTF">2023-08-09T12:44:00Z</dcterms:created>
  <dcterms:modified xsi:type="dcterms:W3CDTF">2023-12-22T12:06:52Z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2052-12.1.0.16120</vt:lpwstr>
  </property>
</Properties>
</file>