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57" r:id="rId5"/>
    <p:sldId id="258" r:id="rId6"/>
    <p:sldId id="259" r:id="rId7"/>
    <p:sldId id="260" r:id="rId8"/>
  </p:sldIdLst>
  <p:sldSz cx="12192000" cy="6858000"/>
  <p:notesSz cx="6858000" cy="9144000"/>
  <p:custDataLst>
    <p:tags r:id="rId1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2" Type="http://schemas.openxmlformats.org/officeDocument/2006/relationships/tags" Target="tags/tag1.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E79BF44-F5CE-455C-A9FE-73A15FC422D4}"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E79BF44-F5CE-455C-A9FE-73A15FC422D4}"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E79BF44-F5CE-455C-A9FE-73A15FC422D4}"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E79BF44-F5CE-455C-A9FE-73A15FC422D4}"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E79BF44-F5CE-455C-A9FE-73A15FC422D4}" type="slidenum">
              <a:rPr lang="zh-CN" altLang="en-US" smtClean="0">
                <a:solidFill>
                  <a:prstClr val="black"/>
                </a:solidFill>
              </a:rPr>
            </a:fld>
            <a:endParaRPr lang="zh-CN"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6.xml"/><Relationship Id="rId2" Type="http://schemas.openxmlformats.org/officeDocument/2006/relationships/image" Target="../media/image2.jpeg"/><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6.xml"/><Relationship Id="rId2" Type="http://schemas.openxmlformats.org/officeDocument/2006/relationships/image" Target="../media/image3.jpeg"/><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6.xml"/><Relationship Id="rId2" Type="http://schemas.openxmlformats.org/officeDocument/2006/relationships/image" Target="../media/image4.jpeg"/><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6.xml"/><Relationship Id="rId2" Type="http://schemas.openxmlformats.org/officeDocument/2006/relationships/image" Target="../media/image5.jpe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title"/>
          </p:nvPr>
        </p:nvSpPr>
        <p:spPr>
          <a:xfrm>
            <a:off x="1273206" y="276352"/>
            <a:ext cx="3724922" cy="700195"/>
          </a:xfrm>
        </p:spPr>
        <p:txBody>
          <a:bodyPr/>
          <a:lstStyle/>
          <a:p>
            <a:pPr lvl="0">
              <a:defRPr/>
            </a:pPr>
            <a:r>
              <a:rPr lang="zh-CN" altLang="en-US" sz="2800" b="1" dirty="0" smtClean="0"/>
              <a:t>项目一  旅游概述</a:t>
            </a:r>
            <a:endParaRPr lang="en-US" altLang="ko-KR" sz="2800" b="1" dirty="0" smtClean="0"/>
          </a:p>
        </p:txBody>
      </p:sp>
      <p:sp>
        <p:nvSpPr>
          <p:cNvPr id="7" name="椭圆 6"/>
          <p:cNvSpPr/>
          <p:nvPr/>
        </p:nvSpPr>
        <p:spPr>
          <a:xfrm>
            <a:off x="10644997" y="95228"/>
            <a:ext cx="1059423" cy="989777"/>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rot="18643098">
            <a:off x="10587294" y="76574"/>
            <a:ext cx="861398" cy="1271425"/>
          </a:xfrm>
          <a:prstGeom prst="rect">
            <a:avLst/>
          </a:prstGeom>
        </p:spPr>
      </p:pic>
      <p:sp>
        <p:nvSpPr>
          <p:cNvPr id="9" name="文本框 13"/>
          <p:cNvSpPr txBox="1"/>
          <p:nvPr/>
        </p:nvSpPr>
        <p:spPr>
          <a:xfrm>
            <a:off x="10698928" y="406522"/>
            <a:ext cx="1015398" cy="338554"/>
          </a:xfrm>
          <a:prstGeom prst="rect">
            <a:avLst/>
          </a:prstGeom>
          <a:noFill/>
        </p:spPr>
        <p:txBody>
          <a:bodyPr wrap="square" rtlCol="0">
            <a:spAutoFit/>
          </a:bodyPr>
          <a:lstStyle/>
          <a:p>
            <a:r>
              <a:rPr lang="zh-CN" altLang="en-US" sz="1600" b="1" dirty="0" smtClean="0">
                <a:solidFill>
                  <a:schemeClr val="bg1"/>
                </a:solidFill>
                <a:latin typeface="微软雅黑" panose="020B0503020204020204" pitchFamily="34" charset="-122"/>
                <a:ea typeface="微软雅黑" panose="020B0503020204020204" pitchFamily="34" charset="-122"/>
              </a:rPr>
              <a:t>项目一</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11" name="矩形 1"/>
          <p:cNvSpPr>
            <a:spLocks noChangeArrowheads="1"/>
          </p:cNvSpPr>
          <p:nvPr/>
        </p:nvSpPr>
        <p:spPr bwMode="auto">
          <a:xfrm>
            <a:off x="2926983" y="1397733"/>
            <a:ext cx="5160433" cy="457200"/>
          </a:xfrm>
          <a:prstGeom prst="rect">
            <a:avLst/>
          </a:prstGeom>
          <a:noFill/>
          <a:ln w="9525">
            <a:noFill/>
            <a:miter lim="800000"/>
          </a:ln>
        </p:spPr>
        <p:txBody>
          <a:bodyPr>
            <a:spAutoFit/>
          </a:bodyPr>
          <a:lstStyle/>
          <a:p>
            <a:pPr algn="ctr"/>
            <a:r>
              <a:rPr lang="zh-CN" altLang="en-US" sz="2400" b="1" dirty="0" smtClean="0">
                <a:ea typeface="宋体" panose="02010600030101010101" pitchFamily="2" charset="-122"/>
              </a:rPr>
              <a:t>任务四  旅游的特点</a:t>
            </a:r>
            <a:endParaRPr lang="zh-CN" altLang="en-US" sz="2400" b="1" dirty="0">
              <a:ea typeface="宋体" panose="02010600030101010101" pitchFamily="2" charset="-122"/>
            </a:endParaRPr>
          </a:p>
        </p:txBody>
      </p:sp>
      <p:sp>
        <p:nvSpPr>
          <p:cNvPr id="2" name="矩形 1"/>
          <p:cNvSpPr/>
          <p:nvPr/>
        </p:nvSpPr>
        <p:spPr>
          <a:xfrm>
            <a:off x="2183642" y="2379269"/>
            <a:ext cx="6905767" cy="3323987"/>
          </a:xfrm>
          <a:prstGeom prst="rect">
            <a:avLst/>
          </a:prstGeom>
        </p:spPr>
        <p:txBody>
          <a:bodyPr wrap="square">
            <a:spAutoFit/>
          </a:bodyPr>
          <a:lstStyle/>
          <a:p>
            <a:pPr>
              <a:lnSpc>
                <a:spcPct val="150000"/>
              </a:lnSpc>
            </a:pPr>
            <a:r>
              <a:rPr lang="zh-CN" altLang="zh-CN" sz="2000" dirty="0"/>
              <a:t>轻松问答活动：“一听有人讲……的特点，我就打瞌睡”</a:t>
            </a:r>
            <a:endParaRPr lang="zh-CN" altLang="zh-CN" sz="2000" dirty="0"/>
          </a:p>
          <a:p>
            <a:pPr>
              <a:lnSpc>
                <a:spcPct val="150000"/>
              </a:lnSpc>
            </a:pPr>
            <a:r>
              <a:rPr lang="zh-CN" altLang="zh-CN" sz="2000" dirty="0"/>
              <a:t>活动要求：</a:t>
            </a:r>
            <a:endParaRPr lang="zh-CN" altLang="zh-CN" sz="2000" dirty="0"/>
          </a:p>
          <a:p>
            <a:pPr>
              <a:lnSpc>
                <a:spcPct val="150000"/>
              </a:lnSpc>
            </a:pPr>
            <a:r>
              <a:rPr lang="zh-CN" altLang="zh-CN" sz="2000" dirty="0"/>
              <a:t>请学生分享带有“一听有人讲……的特点，我就打瞌睡”字句的有趣的小故事。</a:t>
            </a:r>
            <a:endParaRPr lang="zh-CN" altLang="zh-CN" sz="2000" dirty="0"/>
          </a:p>
          <a:p>
            <a:pPr>
              <a:lnSpc>
                <a:spcPct val="150000"/>
              </a:lnSpc>
            </a:pPr>
            <a:r>
              <a:rPr lang="zh-CN" altLang="zh-CN" sz="2000" dirty="0"/>
              <a:t>活动目的：</a:t>
            </a:r>
            <a:endParaRPr lang="zh-CN" altLang="zh-CN" sz="2000" dirty="0"/>
          </a:p>
          <a:p>
            <a:pPr>
              <a:lnSpc>
                <a:spcPct val="150000"/>
              </a:lnSpc>
            </a:pPr>
            <a:r>
              <a:rPr lang="zh-CN" altLang="zh-CN" sz="2000" dirty="0"/>
              <a:t>克服学习专业理论知识的心理障碍。</a:t>
            </a:r>
            <a:endParaRPr lang="zh-CN" altLang="zh-CN" sz="2000" dirty="0"/>
          </a:p>
          <a:p>
            <a:pPr>
              <a:lnSpc>
                <a:spcPct val="150000"/>
              </a:lnSpc>
            </a:pPr>
            <a:r>
              <a:rPr lang="zh-CN" altLang="zh-CN" sz="2000" dirty="0"/>
              <a:t>理解学习本任务的必要性。</a:t>
            </a:r>
            <a:endParaRPr lang="zh-CN" altLang="zh-CN" sz="2000" dirty="0"/>
          </a:p>
        </p:txBody>
      </p:sp>
      <p:sp>
        <p:nvSpPr>
          <p:cNvPr id="10" name="TextBox 9"/>
          <p:cNvSpPr txBox="1"/>
          <p:nvPr/>
        </p:nvSpPr>
        <p:spPr>
          <a:xfrm>
            <a:off x="262236" y="1415454"/>
            <a:ext cx="2276248" cy="646331"/>
          </a:xfrm>
          <a:prstGeom prst="rect">
            <a:avLst/>
          </a:prstGeom>
          <a:solidFill>
            <a:srgbClr val="00B0F0"/>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wrap="square">
            <a:spAutoFit/>
          </a:bodyPr>
          <a:lstStyle/>
          <a:p>
            <a:pPr algn="ctr" eaLnBrk="1" hangingPunct="1">
              <a:defRPr/>
            </a:pPr>
            <a:r>
              <a:rPr lang="zh-CN" altLang="en-US" sz="3600" b="1" dirty="0" smtClean="0">
                <a:solidFill>
                  <a:srgbClr val="FFFF00"/>
                </a:solidFill>
                <a:latin typeface="黑体" panose="02010609060101010101" pitchFamily="2" charset="-122"/>
                <a:ea typeface="黑体" panose="02010609060101010101" pitchFamily="2" charset="-122"/>
              </a:rPr>
              <a:t>课堂互动</a:t>
            </a:r>
            <a:endParaRPr lang="zh-CN" altLang="en-US" sz="3600" b="1" dirty="0">
              <a:solidFill>
                <a:srgbClr val="FFFF00"/>
              </a:solidFill>
              <a:latin typeface="黑体" panose="02010609060101010101" pitchFamily="2" charset="-122"/>
              <a:ea typeface="黑体" panose="02010609060101010101" pitchFamily="2" charset="-122"/>
            </a:endParaRPr>
          </a:p>
        </p:txBody>
      </p:sp>
    </p:spTree>
  </p:cSld>
  <p:clrMapOvr>
    <a:masterClrMapping/>
  </p:clrMapOvr>
  <p:transition spd="slow" advTm="0">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title"/>
          </p:nvPr>
        </p:nvSpPr>
        <p:spPr>
          <a:xfrm>
            <a:off x="1273206" y="276352"/>
            <a:ext cx="3724922" cy="700195"/>
          </a:xfrm>
        </p:spPr>
        <p:txBody>
          <a:bodyPr/>
          <a:lstStyle/>
          <a:p>
            <a:pPr lvl="0">
              <a:defRPr/>
            </a:pPr>
            <a:r>
              <a:rPr lang="zh-CN" altLang="en-US" sz="2800" b="1" dirty="0" smtClean="0"/>
              <a:t>项目一  旅游概述</a:t>
            </a:r>
            <a:endParaRPr lang="en-US" altLang="ko-KR" sz="2800" b="1" dirty="0" smtClean="0"/>
          </a:p>
        </p:txBody>
      </p:sp>
      <p:sp>
        <p:nvSpPr>
          <p:cNvPr id="7" name="椭圆 6"/>
          <p:cNvSpPr/>
          <p:nvPr/>
        </p:nvSpPr>
        <p:spPr>
          <a:xfrm>
            <a:off x="10644997" y="95228"/>
            <a:ext cx="1059423" cy="989777"/>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rot="18643098">
            <a:off x="10587294" y="76574"/>
            <a:ext cx="861398" cy="1271425"/>
          </a:xfrm>
          <a:prstGeom prst="rect">
            <a:avLst/>
          </a:prstGeom>
        </p:spPr>
      </p:pic>
      <p:sp>
        <p:nvSpPr>
          <p:cNvPr id="9" name="文本框 13"/>
          <p:cNvSpPr txBox="1"/>
          <p:nvPr/>
        </p:nvSpPr>
        <p:spPr>
          <a:xfrm>
            <a:off x="10698928" y="406522"/>
            <a:ext cx="1015398" cy="338554"/>
          </a:xfrm>
          <a:prstGeom prst="rect">
            <a:avLst/>
          </a:prstGeom>
          <a:noFill/>
        </p:spPr>
        <p:txBody>
          <a:bodyPr wrap="square" rtlCol="0">
            <a:spAutoFit/>
          </a:bodyPr>
          <a:lstStyle/>
          <a:p>
            <a:r>
              <a:rPr lang="zh-CN" altLang="en-US" sz="1600" b="1" dirty="0" smtClean="0">
                <a:solidFill>
                  <a:schemeClr val="bg1"/>
                </a:solidFill>
                <a:latin typeface="微软雅黑" panose="020B0503020204020204" pitchFamily="34" charset="-122"/>
                <a:ea typeface="微软雅黑" panose="020B0503020204020204" pitchFamily="34" charset="-122"/>
              </a:rPr>
              <a:t>项目一</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11" name="矩形 1"/>
          <p:cNvSpPr>
            <a:spLocks noChangeArrowheads="1"/>
          </p:cNvSpPr>
          <p:nvPr/>
        </p:nvSpPr>
        <p:spPr bwMode="auto">
          <a:xfrm>
            <a:off x="2558493" y="1397733"/>
            <a:ext cx="5160433" cy="457200"/>
          </a:xfrm>
          <a:prstGeom prst="rect">
            <a:avLst/>
          </a:prstGeom>
          <a:noFill/>
          <a:ln w="9525">
            <a:noFill/>
            <a:miter lim="800000"/>
          </a:ln>
        </p:spPr>
        <p:txBody>
          <a:bodyPr>
            <a:spAutoFit/>
          </a:bodyPr>
          <a:lstStyle/>
          <a:p>
            <a:pPr algn="ctr"/>
            <a:r>
              <a:rPr lang="zh-CN" altLang="en-US" sz="2400" b="1" dirty="0" smtClean="0">
                <a:ea typeface="宋体" panose="02010600030101010101" pitchFamily="2" charset="-122"/>
              </a:rPr>
              <a:t>任务四  旅游的特点</a:t>
            </a:r>
            <a:endParaRPr lang="zh-CN" altLang="en-US" sz="2400" b="1" dirty="0">
              <a:ea typeface="宋体" panose="02010600030101010101" pitchFamily="2" charset="-122"/>
            </a:endParaRPr>
          </a:p>
        </p:txBody>
      </p:sp>
      <p:sp>
        <p:nvSpPr>
          <p:cNvPr id="2" name="矩形 1"/>
          <p:cNvSpPr/>
          <p:nvPr/>
        </p:nvSpPr>
        <p:spPr>
          <a:xfrm>
            <a:off x="1583140" y="3038923"/>
            <a:ext cx="5227093" cy="1325880"/>
          </a:xfrm>
          <a:prstGeom prst="rect">
            <a:avLst/>
          </a:prstGeom>
        </p:spPr>
        <p:txBody>
          <a:bodyPr wrap="square">
            <a:spAutoFit/>
          </a:bodyPr>
          <a:lstStyle/>
          <a:p>
            <a:pPr marL="342900" lvl="0" indent="-342900">
              <a:lnSpc>
                <a:spcPct val="150000"/>
              </a:lnSpc>
              <a:buAutoNum type="arabicPeriod"/>
            </a:pPr>
            <a:r>
              <a:rPr lang="zh-CN" altLang="zh-CN" sz="1800" dirty="0" smtClean="0"/>
              <a:t>旅游者</a:t>
            </a:r>
            <a:r>
              <a:rPr lang="zh-CN" altLang="zh-CN" sz="1800" dirty="0"/>
              <a:t>构成的广泛性</a:t>
            </a:r>
            <a:endParaRPr lang="zh-CN" altLang="zh-CN" sz="1800" dirty="0"/>
          </a:p>
          <a:p>
            <a:pPr marL="342900" lvl="0" indent="-342900">
              <a:lnSpc>
                <a:spcPct val="150000"/>
              </a:lnSpc>
              <a:buAutoNum type="arabicPeriod"/>
            </a:pPr>
            <a:r>
              <a:rPr lang="zh-CN" altLang="zh-CN" sz="1800" dirty="0" smtClean="0"/>
              <a:t>旅游</a:t>
            </a:r>
            <a:r>
              <a:rPr lang="zh-CN" altLang="zh-CN" sz="1800" dirty="0"/>
              <a:t>地域的广阔性和活动领域的多面性</a:t>
            </a:r>
            <a:endParaRPr lang="zh-CN" altLang="zh-CN" sz="1800" dirty="0"/>
          </a:p>
          <a:p>
            <a:pPr marL="342900" lvl="0" indent="-342900">
              <a:lnSpc>
                <a:spcPct val="150000"/>
              </a:lnSpc>
              <a:buAutoNum type="arabicPeriod"/>
            </a:pPr>
            <a:r>
              <a:rPr lang="zh-CN" altLang="zh-CN" sz="1800" dirty="0" smtClean="0"/>
              <a:t>旅游</a:t>
            </a:r>
            <a:r>
              <a:rPr lang="zh-CN" altLang="zh-CN" sz="1800" dirty="0"/>
              <a:t>内容的丰富性及其所属性质的多样性</a:t>
            </a:r>
            <a:endParaRPr lang="zh-CN" altLang="zh-CN" sz="1800" dirty="0"/>
          </a:p>
        </p:txBody>
      </p:sp>
      <p:sp>
        <p:nvSpPr>
          <p:cNvPr id="10" name="Text Box 9"/>
          <p:cNvSpPr txBox="1">
            <a:spLocks noChangeArrowheads="1"/>
          </p:cNvSpPr>
          <p:nvPr/>
        </p:nvSpPr>
        <p:spPr bwMode="auto">
          <a:xfrm>
            <a:off x="1123897" y="2207970"/>
            <a:ext cx="1723549" cy="461665"/>
          </a:xfrm>
          <a:prstGeom prst="rect">
            <a:avLst/>
          </a:prstGeom>
          <a:noFill/>
          <a:ln w="9525">
            <a:noFill/>
            <a:miter lim="800000"/>
          </a:ln>
          <a:effectLst/>
        </p:spPr>
        <p:txBody>
          <a:bodyPr wrap="none">
            <a:spAutoFit/>
          </a:bodyPr>
          <a:lstStyle/>
          <a:p>
            <a:r>
              <a:rPr lang="zh-CN" altLang="en-US" sz="2400" dirty="0" smtClean="0">
                <a:latin typeface="宋体" panose="02010600030101010101" pitchFamily="2" charset="-122"/>
                <a:ea typeface="宋体" panose="02010600030101010101" pitchFamily="2" charset="-122"/>
              </a:rPr>
              <a:t>一、广泛性</a:t>
            </a:r>
            <a:endParaRPr lang="zh-CN" altLang="en-US" sz="2400" dirty="0">
              <a:latin typeface="宋体" panose="02010600030101010101" pitchFamily="2" charset="-122"/>
              <a:ea typeface="宋体" panose="02010600030101010101" pitchFamily="2" charset="-122"/>
            </a:endParaRPr>
          </a:p>
        </p:txBody>
      </p:sp>
      <p:pic>
        <p:nvPicPr>
          <p:cNvPr id="10242" name="Picture 2" descr="C:\Users\Administrator\Desktop\517d38a6a163a70bdf51a32e75a71e2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9598" y="2353975"/>
            <a:ext cx="5444535" cy="270872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transition spd="slow" advTm="0">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title"/>
          </p:nvPr>
        </p:nvSpPr>
        <p:spPr>
          <a:xfrm>
            <a:off x="1273206" y="276352"/>
            <a:ext cx="3724922" cy="700195"/>
          </a:xfrm>
        </p:spPr>
        <p:txBody>
          <a:bodyPr/>
          <a:lstStyle/>
          <a:p>
            <a:pPr lvl="0">
              <a:defRPr/>
            </a:pPr>
            <a:r>
              <a:rPr lang="zh-CN" altLang="en-US" sz="2800" b="1" dirty="0" smtClean="0"/>
              <a:t>项目一  旅游概述</a:t>
            </a:r>
            <a:endParaRPr lang="en-US" altLang="ko-KR" sz="2800" b="1" dirty="0" smtClean="0"/>
          </a:p>
        </p:txBody>
      </p:sp>
      <p:sp>
        <p:nvSpPr>
          <p:cNvPr id="7" name="椭圆 6"/>
          <p:cNvSpPr/>
          <p:nvPr/>
        </p:nvSpPr>
        <p:spPr>
          <a:xfrm>
            <a:off x="10644997" y="95228"/>
            <a:ext cx="1059423" cy="989777"/>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rot="18643098">
            <a:off x="10587294" y="76574"/>
            <a:ext cx="861398" cy="1271425"/>
          </a:xfrm>
          <a:prstGeom prst="rect">
            <a:avLst/>
          </a:prstGeom>
        </p:spPr>
      </p:pic>
      <p:sp>
        <p:nvSpPr>
          <p:cNvPr id="9" name="文本框 13"/>
          <p:cNvSpPr txBox="1"/>
          <p:nvPr/>
        </p:nvSpPr>
        <p:spPr>
          <a:xfrm>
            <a:off x="10698928" y="406522"/>
            <a:ext cx="1015398" cy="338554"/>
          </a:xfrm>
          <a:prstGeom prst="rect">
            <a:avLst/>
          </a:prstGeom>
          <a:noFill/>
        </p:spPr>
        <p:txBody>
          <a:bodyPr wrap="square" rtlCol="0">
            <a:spAutoFit/>
          </a:bodyPr>
          <a:lstStyle/>
          <a:p>
            <a:r>
              <a:rPr lang="zh-CN" altLang="en-US" sz="1600" b="1" dirty="0" smtClean="0">
                <a:solidFill>
                  <a:schemeClr val="bg1"/>
                </a:solidFill>
                <a:latin typeface="微软雅黑" panose="020B0503020204020204" pitchFamily="34" charset="-122"/>
                <a:ea typeface="微软雅黑" panose="020B0503020204020204" pitchFamily="34" charset="-122"/>
              </a:rPr>
              <a:t>项目一</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11" name="矩形 1"/>
          <p:cNvSpPr>
            <a:spLocks noChangeArrowheads="1"/>
          </p:cNvSpPr>
          <p:nvPr/>
        </p:nvSpPr>
        <p:spPr bwMode="auto">
          <a:xfrm>
            <a:off x="2558493" y="1397733"/>
            <a:ext cx="5160433" cy="457200"/>
          </a:xfrm>
          <a:prstGeom prst="rect">
            <a:avLst/>
          </a:prstGeom>
          <a:noFill/>
          <a:ln w="9525">
            <a:noFill/>
            <a:miter lim="800000"/>
          </a:ln>
        </p:spPr>
        <p:txBody>
          <a:bodyPr>
            <a:spAutoFit/>
          </a:bodyPr>
          <a:lstStyle/>
          <a:p>
            <a:pPr algn="ctr"/>
            <a:r>
              <a:rPr lang="zh-CN" altLang="en-US" sz="2400" b="1" dirty="0" smtClean="0">
                <a:ea typeface="宋体" panose="02010600030101010101" pitchFamily="2" charset="-122"/>
              </a:rPr>
              <a:t>任务四  旅游的特点</a:t>
            </a:r>
            <a:endParaRPr lang="zh-CN" altLang="en-US" sz="2400" b="1" dirty="0">
              <a:ea typeface="宋体" panose="02010600030101010101" pitchFamily="2" charset="-122"/>
            </a:endParaRPr>
          </a:p>
        </p:txBody>
      </p:sp>
      <p:sp>
        <p:nvSpPr>
          <p:cNvPr id="2" name="矩形 1"/>
          <p:cNvSpPr/>
          <p:nvPr/>
        </p:nvSpPr>
        <p:spPr>
          <a:xfrm>
            <a:off x="1180608" y="2997226"/>
            <a:ext cx="5622878" cy="1338828"/>
          </a:xfrm>
          <a:prstGeom prst="rect">
            <a:avLst/>
          </a:prstGeom>
        </p:spPr>
        <p:txBody>
          <a:bodyPr wrap="square">
            <a:spAutoFit/>
          </a:bodyPr>
          <a:lstStyle/>
          <a:p>
            <a:pPr lvl="0">
              <a:lnSpc>
                <a:spcPct val="150000"/>
              </a:lnSpc>
            </a:pPr>
            <a:r>
              <a:rPr lang="en-US" altLang="zh-CN" sz="1800" dirty="0" smtClean="0"/>
              <a:t>       </a:t>
            </a:r>
            <a:r>
              <a:rPr lang="zh-CN" altLang="zh-CN" sz="1800" dirty="0" smtClean="0"/>
              <a:t>旅游</a:t>
            </a:r>
            <a:r>
              <a:rPr lang="zh-CN" altLang="zh-CN" sz="1800" dirty="0"/>
              <a:t>是集食、住、行、游、购、娱于一体的社会活动。一个完美的旅游过程，实质上就是上述各要素之间的相辅相成和各个环节环环紧扣的整体运作过程。</a:t>
            </a:r>
            <a:endParaRPr lang="zh-CN" altLang="zh-CN" sz="1800" dirty="0"/>
          </a:p>
        </p:txBody>
      </p:sp>
      <p:sp>
        <p:nvSpPr>
          <p:cNvPr id="10" name="Text Box 9"/>
          <p:cNvSpPr txBox="1">
            <a:spLocks noChangeArrowheads="1"/>
          </p:cNvSpPr>
          <p:nvPr/>
        </p:nvSpPr>
        <p:spPr bwMode="auto">
          <a:xfrm>
            <a:off x="721365" y="2166273"/>
            <a:ext cx="1723549" cy="461665"/>
          </a:xfrm>
          <a:prstGeom prst="rect">
            <a:avLst/>
          </a:prstGeom>
          <a:noFill/>
          <a:ln w="9525">
            <a:noFill/>
            <a:miter lim="800000"/>
          </a:ln>
          <a:effectLst/>
        </p:spPr>
        <p:txBody>
          <a:bodyPr wrap="none">
            <a:spAutoFit/>
          </a:bodyPr>
          <a:lstStyle/>
          <a:p>
            <a:r>
              <a:rPr lang="zh-CN" altLang="en-US" sz="2400" dirty="0" smtClean="0">
                <a:latin typeface="宋体" panose="02010600030101010101" pitchFamily="2" charset="-122"/>
                <a:ea typeface="宋体" panose="02010600030101010101" pitchFamily="2" charset="-122"/>
              </a:rPr>
              <a:t>二、综合性</a:t>
            </a:r>
            <a:endParaRPr lang="zh-CN" altLang="en-US" sz="2400" dirty="0">
              <a:latin typeface="宋体" panose="02010600030101010101" pitchFamily="2" charset="-122"/>
              <a:ea typeface="宋体" panose="02010600030101010101" pitchFamily="2" charset="-122"/>
            </a:endParaRPr>
          </a:p>
        </p:txBody>
      </p:sp>
      <p:sp>
        <p:nvSpPr>
          <p:cNvPr id="3" name="矩形 2"/>
          <p:cNvSpPr/>
          <p:nvPr/>
        </p:nvSpPr>
        <p:spPr>
          <a:xfrm>
            <a:off x="7492621" y="5297451"/>
            <a:ext cx="4061671" cy="584775"/>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ctr"/>
            <a:r>
              <a:rPr lang="zh-CN" altLang="zh-CN" sz="1600" dirty="0"/>
              <a:t>世界首家迪尼斯</a:t>
            </a:r>
            <a:r>
              <a:rPr lang="zh-CN" altLang="zh-CN" sz="1600" dirty="0" smtClean="0"/>
              <a:t>乐园</a:t>
            </a:r>
            <a:endParaRPr lang="zh-CN" altLang="zh-CN" sz="1600" dirty="0"/>
          </a:p>
          <a:p>
            <a:pPr algn="ctr"/>
            <a:r>
              <a:rPr lang="en-US" altLang="zh-CN" sz="1600" dirty="0"/>
              <a:t>1955</a:t>
            </a:r>
            <a:r>
              <a:rPr lang="zh-CN" altLang="zh-CN" sz="1600" dirty="0"/>
              <a:t>年开业，全部玩下来需要</a:t>
            </a:r>
            <a:r>
              <a:rPr lang="en-US" altLang="zh-CN" sz="1600" dirty="0"/>
              <a:t>5</a:t>
            </a:r>
            <a:r>
              <a:rPr lang="zh-CN" altLang="zh-CN" sz="1600" dirty="0"/>
              <a:t>天时间</a:t>
            </a:r>
            <a:endParaRPr lang="zh-CN" altLang="en-US" sz="1600" dirty="0"/>
          </a:p>
        </p:txBody>
      </p:sp>
      <p:pic>
        <p:nvPicPr>
          <p:cNvPr id="11266" name="Picture 2" descr="C:\Users\Administrator\Desktop\f2174e28c67a97e7bb8d5647ea56cd6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6018" y="2397106"/>
            <a:ext cx="4666302" cy="262246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transition spd="slow" advTm="0">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title"/>
          </p:nvPr>
        </p:nvSpPr>
        <p:spPr>
          <a:xfrm>
            <a:off x="1273206" y="276352"/>
            <a:ext cx="3724922" cy="700195"/>
          </a:xfrm>
        </p:spPr>
        <p:txBody>
          <a:bodyPr/>
          <a:lstStyle/>
          <a:p>
            <a:pPr lvl="0">
              <a:defRPr/>
            </a:pPr>
            <a:r>
              <a:rPr lang="zh-CN" altLang="en-US" sz="2800" b="1" dirty="0" smtClean="0"/>
              <a:t>项目一  旅游概述</a:t>
            </a:r>
            <a:endParaRPr lang="en-US" altLang="ko-KR" sz="2800" b="1" dirty="0" smtClean="0"/>
          </a:p>
        </p:txBody>
      </p:sp>
      <p:sp>
        <p:nvSpPr>
          <p:cNvPr id="7" name="椭圆 6"/>
          <p:cNvSpPr/>
          <p:nvPr/>
        </p:nvSpPr>
        <p:spPr>
          <a:xfrm>
            <a:off x="10644997" y="95228"/>
            <a:ext cx="1059423" cy="989777"/>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rot="18643098">
            <a:off x="10587294" y="76574"/>
            <a:ext cx="861398" cy="1271425"/>
          </a:xfrm>
          <a:prstGeom prst="rect">
            <a:avLst/>
          </a:prstGeom>
        </p:spPr>
      </p:pic>
      <p:sp>
        <p:nvSpPr>
          <p:cNvPr id="9" name="文本框 13"/>
          <p:cNvSpPr txBox="1"/>
          <p:nvPr/>
        </p:nvSpPr>
        <p:spPr>
          <a:xfrm>
            <a:off x="10698928" y="406522"/>
            <a:ext cx="1015398" cy="338554"/>
          </a:xfrm>
          <a:prstGeom prst="rect">
            <a:avLst/>
          </a:prstGeom>
          <a:noFill/>
        </p:spPr>
        <p:txBody>
          <a:bodyPr wrap="square" rtlCol="0">
            <a:spAutoFit/>
          </a:bodyPr>
          <a:lstStyle/>
          <a:p>
            <a:r>
              <a:rPr lang="zh-CN" altLang="en-US" sz="1600" b="1" dirty="0" smtClean="0">
                <a:solidFill>
                  <a:schemeClr val="bg1"/>
                </a:solidFill>
                <a:latin typeface="微软雅黑" panose="020B0503020204020204" pitchFamily="34" charset="-122"/>
                <a:ea typeface="微软雅黑" panose="020B0503020204020204" pitchFamily="34" charset="-122"/>
              </a:rPr>
              <a:t>项目一</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11" name="矩形 1"/>
          <p:cNvSpPr>
            <a:spLocks noChangeArrowheads="1"/>
          </p:cNvSpPr>
          <p:nvPr/>
        </p:nvSpPr>
        <p:spPr bwMode="auto">
          <a:xfrm>
            <a:off x="2558493" y="1397733"/>
            <a:ext cx="5160433" cy="457200"/>
          </a:xfrm>
          <a:prstGeom prst="rect">
            <a:avLst/>
          </a:prstGeom>
          <a:noFill/>
          <a:ln w="9525">
            <a:noFill/>
            <a:miter lim="800000"/>
          </a:ln>
        </p:spPr>
        <p:txBody>
          <a:bodyPr>
            <a:spAutoFit/>
          </a:bodyPr>
          <a:lstStyle/>
          <a:p>
            <a:pPr algn="ctr"/>
            <a:r>
              <a:rPr lang="zh-CN" altLang="en-US" sz="2400" b="1" dirty="0" smtClean="0">
                <a:ea typeface="宋体" panose="02010600030101010101" pitchFamily="2" charset="-122"/>
              </a:rPr>
              <a:t>任务四  旅游的特点</a:t>
            </a:r>
            <a:endParaRPr lang="zh-CN" altLang="en-US" sz="2400" b="1" dirty="0">
              <a:ea typeface="宋体" panose="02010600030101010101" pitchFamily="2" charset="-122"/>
            </a:endParaRPr>
          </a:p>
        </p:txBody>
      </p:sp>
      <p:sp>
        <p:nvSpPr>
          <p:cNvPr id="2" name="矩形 1"/>
          <p:cNvSpPr/>
          <p:nvPr/>
        </p:nvSpPr>
        <p:spPr>
          <a:xfrm>
            <a:off x="1583140" y="3038923"/>
            <a:ext cx="5622878" cy="1338828"/>
          </a:xfrm>
          <a:prstGeom prst="rect">
            <a:avLst/>
          </a:prstGeom>
        </p:spPr>
        <p:txBody>
          <a:bodyPr wrap="square">
            <a:spAutoFit/>
          </a:bodyPr>
          <a:lstStyle/>
          <a:p>
            <a:pPr>
              <a:lnSpc>
                <a:spcPct val="150000"/>
              </a:lnSpc>
            </a:pPr>
            <a:r>
              <a:rPr lang="en-US" altLang="zh-CN" sz="1800" dirty="0" smtClean="0"/>
              <a:t>       </a:t>
            </a:r>
            <a:r>
              <a:rPr lang="zh-CN" altLang="zh-CN" sz="1800" dirty="0" smtClean="0"/>
              <a:t>广义</a:t>
            </a:r>
            <a:r>
              <a:rPr lang="zh-CN" altLang="zh-CN" sz="1800" dirty="0"/>
              <a:t>而言，参与包括直接参与和间接参与。</a:t>
            </a:r>
            <a:endParaRPr lang="zh-CN" altLang="zh-CN" sz="1800" dirty="0"/>
          </a:p>
          <a:p>
            <a:pPr>
              <a:lnSpc>
                <a:spcPct val="150000"/>
              </a:lnSpc>
            </a:pPr>
            <a:r>
              <a:rPr lang="en-US" altLang="zh-CN" sz="1800" dirty="0" smtClean="0"/>
              <a:t>       </a:t>
            </a:r>
            <a:r>
              <a:rPr lang="zh-CN" altLang="zh-CN" sz="1800" dirty="0" smtClean="0"/>
              <a:t>参与</a:t>
            </a:r>
            <a:r>
              <a:rPr lang="zh-CN" altLang="zh-CN" sz="1800" dirty="0"/>
              <a:t>性，指旅游者在旅游过程中必须亲临其境、身体力行的参与，不可</a:t>
            </a:r>
            <a:r>
              <a:rPr lang="zh-CN" altLang="zh-CN" sz="1800" dirty="0" smtClean="0"/>
              <a:t>替代</a:t>
            </a:r>
            <a:r>
              <a:rPr lang="zh-CN" altLang="en-US" sz="1800" dirty="0" smtClean="0"/>
              <a:t>。</a:t>
            </a:r>
            <a:endParaRPr lang="zh-CN" altLang="zh-CN" sz="1800" dirty="0"/>
          </a:p>
        </p:txBody>
      </p:sp>
      <p:sp>
        <p:nvSpPr>
          <p:cNvPr id="10" name="Text Box 9"/>
          <p:cNvSpPr txBox="1">
            <a:spLocks noChangeArrowheads="1"/>
          </p:cNvSpPr>
          <p:nvPr/>
        </p:nvSpPr>
        <p:spPr bwMode="auto">
          <a:xfrm>
            <a:off x="1123897" y="2207970"/>
            <a:ext cx="1723549" cy="461665"/>
          </a:xfrm>
          <a:prstGeom prst="rect">
            <a:avLst/>
          </a:prstGeom>
          <a:noFill/>
          <a:ln w="9525">
            <a:noFill/>
            <a:miter lim="800000"/>
          </a:ln>
          <a:effectLst/>
        </p:spPr>
        <p:txBody>
          <a:bodyPr wrap="none">
            <a:spAutoFit/>
          </a:bodyPr>
          <a:lstStyle/>
          <a:p>
            <a:r>
              <a:rPr lang="zh-CN" altLang="en-US" sz="2400" dirty="0" smtClean="0">
                <a:latin typeface="宋体" panose="02010600030101010101" pitchFamily="2" charset="-122"/>
                <a:ea typeface="宋体" panose="02010600030101010101" pitchFamily="2" charset="-122"/>
              </a:rPr>
              <a:t>三、参与性</a:t>
            </a:r>
            <a:endParaRPr lang="zh-CN" altLang="en-US" sz="2400" dirty="0">
              <a:latin typeface="宋体" panose="02010600030101010101" pitchFamily="2" charset="-122"/>
              <a:ea typeface="宋体" panose="02010600030101010101" pitchFamily="2" charset="-122"/>
            </a:endParaRPr>
          </a:p>
        </p:txBody>
      </p:sp>
      <p:pic>
        <p:nvPicPr>
          <p:cNvPr id="12290" name="Picture 2" descr="C:\Users\Administrator\Desktop\1dd088c64aa4fed6de5ef863bf390de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3244" y="2111255"/>
            <a:ext cx="4621082" cy="297980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transition spd="slow" advTm="0">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title"/>
          </p:nvPr>
        </p:nvSpPr>
        <p:spPr>
          <a:xfrm>
            <a:off x="1273206" y="276352"/>
            <a:ext cx="3724922" cy="700195"/>
          </a:xfrm>
        </p:spPr>
        <p:txBody>
          <a:bodyPr/>
          <a:lstStyle/>
          <a:p>
            <a:pPr lvl="0">
              <a:defRPr/>
            </a:pPr>
            <a:r>
              <a:rPr lang="zh-CN" altLang="en-US" sz="2800" b="1" dirty="0" smtClean="0"/>
              <a:t>项目一  旅游概述</a:t>
            </a:r>
            <a:endParaRPr lang="en-US" altLang="ko-KR" sz="2800" b="1" dirty="0" smtClean="0"/>
          </a:p>
        </p:txBody>
      </p:sp>
      <p:sp>
        <p:nvSpPr>
          <p:cNvPr id="7" name="椭圆 6"/>
          <p:cNvSpPr/>
          <p:nvPr/>
        </p:nvSpPr>
        <p:spPr>
          <a:xfrm>
            <a:off x="10644997" y="95228"/>
            <a:ext cx="1059423" cy="989777"/>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rot="18643098">
            <a:off x="10587294" y="76574"/>
            <a:ext cx="861398" cy="1271425"/>
          </a:xfrm>
          <a:prstGeom prst="rect">
            <a:avLst/>
          </a:prstGeom>
        </p:spPr>
      </p:pic>
      <p:sp>
        <p:nvSpPr>
          <p:cNvPr id="9" name="文本框 13"/>
          <p:cNvSpPr txBox="1"/>
          <p:nvPr/>
        </p:nvSpPr>
        <p:spPr>
          <a:xfrm>
            <a:off x="10698928" y="406522"/>
            <a:ext cx="1015398" cy="338554"/>
          </a:xfrm>
          <a:prstGeom prst="rect">
            <a:avLst/>
          </a:prstGeom>
          <a:noFill/>
        </p:spPr>
        <p:txBody>
          <a:bodyPr wrap="square" rtlCol="0">
            <a:spAutoFit/>
          </a:bodyPr>
          <a:lstStyle/>
          <a:p>
            <a:r>
              <a:rPr lang="zh-CN" altLang="en-US" sz="1600" b="1" dirty="0" smtClean="0">
                <a:solidFill>
                  <a:schemeClr val="bg1"/>
                </a:solidFill>
                <a:latin typeface="微软雅黑" panose="020B0503020204020204" pitchFamily="34" charset="-122"/>
                <a:ea typeface="微软雅黑" panose="020B0503020204020204" pitchFamily="34" charset="-122"/>
              </a:rPr>
              <a:t>项目一</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11" name="矩形 1"/>
          <p:cNvSpPr>
            <a:spLocks noChangeArrowheads="1"/>
          </p:cNvSpPr>
          <p:nvPr/>
        </p:nvSpPr>
        <p:spPr bwMode="auto">
          <a:xfrm>
            <a:off x="2558493" y="1397733"/>
            <a:ext cx="5160433" cy="457200"/>
          </a:xfrm>
          <a:prstGeom prst="rect">
            <a:avLst/>
          </a:prstGeom>
          <a:noFill/>
          <a:ln w="9525">
            <a:noFill/>
            <a:miter lim="800000"/>
          </a:ln>
        </p:spPr>
        <p:txBody>
          <a:bodyPr>
            <a:spAutoFit/>
          </a:bodyPr>
          <a:lstStyle/>
          <a:p>
            <a:pPr algn="ctr"/>
            <a:r>
              <a:rPr lang="zh-CN" altLang="en-US" sz="2400" b="1" dirty="0" smtClean="0">
                <a:ea typeface="宋体" panose="02010600030101010101" pitchFamily="2" charset="-122"/>
              </a:rPr>
              <a:t>任务四  旅游的特点</a:t>
            </a:r>
            <a:endParaRPr lang="zh-CN" altLang="en-US" sz="2400" b="1" dirty="0">
              <a:ea typeface="宋体" panose="02010600030101010101" pitchFamily="2" charset="-122"/>
            </a:endParaRPr>
          </a:p>
        </p:txBody>
      </p:sp>
      <p:sp>
        <p:nvSpPr>
          <p:cNvPr id="2" name="矩形 1"/>
          <p:cNvSpPr/>
          <p:nvPr/>
        </p:nvSpPr>
        <p:spPr>
          <a:xfrm>
            <a:off x="1123897" y="3038922"/>
            <a:ext cx="5622878" cy="873957"/>
          </a:xfrm>
          <a:prstGeom prst="rect">
            <a:avLst/>
          </a:prstGeom>
        </p:spPr>
        <p:txBody>
          <a:bodyPr wrap="square">
            <a:spAutoFit/>
          </a:bodyPr>
          <a:lstStyle/>
          <a:p>
            <a:pPr lvl="0">
              <a:lnSpc>
                <a:spcPct val="150000"/>
              </a:lnSpc>
            </a:pPr>
            <a:r>
              <a:rPr lang="en-US" altLang="zh-CN" sz="1800" dirty="0" smtClean="0"/>
              <a:t>       </a:t>
            </a:r>
            <a:r>
              <a:rPr lang="zh-CN" altLang="zh-CN" sz="1800" dirty="0" smtClean="0"/>
              <a:t>季节性</a:t>
            </a:r>
            <a:r>
              <a:rPr lang="zh-CN" altLang="zh-CN" sz="1800" dirty="0"/>
              <a:t>，指旅游活动因受到自然条件和社会文化背景的制约而呈现出淡季、平季和旺季的差异性。</a:t>
            </a:r>
            <a:endParaRPr lang="zh-CN" altLang="zh-CN" sz="1800" dirty="0"/>
          </a:p>
        </p:txBody>
      </p:sp>
      <p:sp>
        <p:nvSpPr>
          <p:cNvPr id="10" name="Text Box 9"/>
          <p:cNvSpPr txBox="1">
            <a:spLocks noChangeArrowheads="1"/>
          </p:cNvSpPr>
          <p:nvPr/>
        </p:nvSpPr>
        <p:spPr bwMode="auto">
          <a:xfrm>
            <a:off x="664654" y="2207969"/>
            <a:ext cx="1723549" cy="461665"/>
          </a:xfrm>
          <a:prstGeom prst="rect">
            <a:avLst/>
          </a:prstGeom>
          <a:noFill/>
          <a:ln w="9525">
            <a:noFill/>
            <a:miter lim="800000"/>
          </a:ln>
          <a:effectLst/>
        </p:spPr>
        <p:txBody>
          <a:bodyPr wrap="none">
            <a:spAutoFit/>
          </a:bodyPr>
          <a:lstStyle/>
          <a:p>
            <a:r>
              <a:rPr lang="zh-CN" altLang="en-US" sz="2400" dirty="0" smtClean="0">
                <a:latin typeface="宋体" panose="02010600030101010101" pitchFamily="2" charset="-122"/>
                <a:ea typeface="宋体" panose="02010600030101010101" pitchFamily="2" charset="-122"/>
              </a:rPr>
              <a:t>四、季节性</a:t>
            </a:r>
            <a:endParaRPr lang="zh-CN" altLang="en-US" sz="2400" dirty="0">
              <a:latin typeface="宋体" panose="02010600030101010101" pitchFamily="2" charset="-122"/>
              <a:ea typeface="宋体" panose="02010600030101010101" pitchFamily="2" charset="-122"/>
            </a:endParaRPr>
          </a:p>
        </p:txBody>
      </p:sp>
      <p:sp>
        <p:nvSpPr>
          <p:cNvPr id="3" name="矩形 2"/>
          <p:cNvSpPr/>
          <p:nvPr/>
        </p:nvSpPr>
        <p:spPr>
          <a:xfrm>
            <a:off x="7287904" y="4881952"/>
            <a:ext cx="4061671" cy="830997"/>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ctr">
              <a:lnSpc>
                <a:spcPct val="150000"/>
              </a:lnSpc>
            </a:pPr>
            <a:r>
              <a:rPr lang="zh-CN" altLang="zh-CN" sz="1600" dirty="0"/>
              <a:t>世界最大室内滑雪</a:t>
            </a:r>
            <a:r>
              <a:rPr lang="zh-CN" altLang="zh-CN" sz="1600" dirty="0" smtClean="0"/>
              <a:t>场</a:t>
            </a:r>
            <a:endParaRPr lang="zh-CN" altLang="zh-CN" sz="1600" dirty="0"/>
          </a:p>
          <a:p>
            <a:pPr algn="ctr">
              <a:lnSpc>
                <a:spcPct val="150000"/>
              </a:lnSpc>
            </a:pPr>
            <a:r>
              <a:rPr lang="zh-CN" altLang="zh-CN" sz="1600" dirty="0"/>
              <a:t>位于终年炎热的沙漠城市迪拜</a:t>
            </a:r>
            <a:endParaRPr lang="zh-CN" altLang="zh-CN" sz="1600" dirty="0"/>
          </a:p>
        </p:txBody>
      </p:sp>
      <p:pic>
        <p:nvPicPr>
          <p:cNvPr id="13314" name="Picture 2" descr="C:\Users\Administrator\Desktop\06ae404e783573a196c6682db66025a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46775" y="2189267"/>
            <a:ext cx="4863473" cy="257326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transition spd="slow" advTm="0">
    <p:zoom/>
  </p:transition>
  <p:timing>
    <p:tnLst>
      <p:par>
        <p:cTn id="1" dur="indefinite" restart="never" nodeType="tmRoot"/>
      </p:par>
    </p:tnLst>
  </p:timing>
</p:sld>
</file>

<file path=ppt/tags/tag1.xml><?xml version="1.0" encoding="utf-8"?>
<p:tagLst xmlns:p="http://schemas.openxmlformats.org/presentationml/2006/main">
  <p:tag name="commondata" val="eyJoZGlkIjoiMzg3ZmU0NmQ5MDY4NTRhN2E1MThmY2Q3MTFhZDYyZDkifQ=="/>
</p:tagLst>
</file>

<file path=ppt/theme/theme1.xml><?xml version="1.0" encoding="utf-8"?>
<a:theme xmlns:a="http://schemas.openxmlformats.org/drawingml/2006/main" name="WPS">
  <a:themeElements>
    <a:clrScheme name="WPS">
      <a:dk1>
        <a:sysClr val="windowText" lastClr="000000"/>
      </a:dk1>
      <a:lt1>
        <a:sysClr val="window" lastClr="FFFFFF"/>
      </a:lt1>
      <a:dk2>
        <a:srgbClr val="44546A"/>
      </a:dk2>
      <a:lt2>
        <a:srgbClr val="E7E6E6"/>
      </a:lt2>
      <a:accent1>
        <a:srgbClr val="4874CB"/>
      </a:accent1>
      <a:accent2>
        <a:srgbClr val="EE822F"/>
      </a:accent2>
      <a:accent3>
        <a:srgbClr val="F2BA02"/>
      </a:accent3>
      <a:accent4>
        <a:srgbClr val="75BD42"/>
      </a:accent4>
      <a:accent5>
        <a:srgbClr val="30C0B4"/>
      </a:accent5>
      <a:accent6>
        <a:srgbClr val="E54C5E"/>
      </a:accent6>
      <a:hlink>
        <a:srgbClr val="0026E5"/>
      </a:hlink>
      <a:folHlink>
        <a:srgbClr val="7E1FAD"/>
      </a:folHlink>
    </a:clrScheme>
    <a:fontScheme name="WPS">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518</Words>
  <Application>WPS 演示</Application>
  <PresentationFormat>宽屏</PresentationFormat>
  <Paragraphs>64</Paragraphs>
  <Slides>5</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5</vt:i4>
      </vt:variant>
    </vt:vector>
  </HeadingPairs>
  <TitlesOfParts>
    <vt:vector size="13" baseType="lpstr">
      <vt:lpstr>Arial</vt:lpstr>
      <vt:lpstr>宋体</vt:lpstr>
      <vt:lpstr>Wingdings</vt:lpstr>
      <vt:lpstr>Arial Unicode MS</vt:lpstr>
      <vt:lpstr>微软雅黑</vt:lpstr>
      <vt:lpstr>黑体</vt:lpstr>
      <vt:lpstr>Calibri</vt:lpstr>
      <vt:lpstr>WPS</vt:lpstr>
      <vt:lpstr>项目一  旅游概述</vt:lpstr>
      <vt:lpstr>项目一  旅游概述</vt:lpstr>
      <vt:lpstr>项目一  旅游概述</vt:lpstr>
      <vt:lpstr>项目一  旅游概述</vt:lpstr>
      <vt:lpstr>项目一  旅游概述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老惠儿</dc:creator>
  <cp:lastModifiedBy>怀念</cp:lastModifiedBy>
  <cp:revision>3</cp:revision>
  <dcterms:created xsi:type="dcterms:W3CDTF">2023-08-09T12:44:00Z</dcterms:created>
  <dcterms:modified xsi:type="dcterms:W3CDTF">2023-12-22T12:11:38Z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3B0086CAF875411CACBDA13AB9801EF4_13</vt:lpwstr>
  </property>
  <property fmtid="{D5CDD505-2E9C-101B-9397-08002B2CF9AE}" pid="3" name="KSOProductBuildVer">
    <vt:lpwstr>2052-12.1.0.16120</vt:lpwstr>
  </property>
</Properties>
</file>