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6.xml"/><Relationship Id="rId2" Type="http://schemas.openxmlformats.org/officeDocument/2006/relationships/image" Target="../media/image2.jpe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6.xml"/><Relationship Id="rId2" Type="http://schemas.openxmlformats.org/officeDocument/2006/relationships/image" Target="../media/image3.jpe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6.xml"/><Relationship Id="rId2" Type="http://schemas.openxmlformats.org/officeDocument/2006/relationships/image" Target="../media/image4.jpe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6.xml"/><Relationship Id="rId2" Type="http://schemas.openxmlformats.org/officeDocument/2006/relationships/image" Target="../media/image5.jpe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92698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任务四  旅游的特点</a:t>
            </a:r>
            <a:endParaRPr lang="zh-CN" altLang="en-US" sz="2400" b="1" dirty="0">
              <a:ea typeface="宋体" panose="02010600030101010101" pitchFamily="2" charset="-122"/>
            </a:endParaRPr>
          </a:p>
        </p:txBody>
      </p:sp>
      <p:sp>
        <p:nvSpPr>
          <p:cNvPr id="2" name="矩形 1"/>
          <p:cNvSpPr/>
          <p:nvPr/>
        </p:nvSpPr>
        <p:spPr>
          <a:xfrm>
            <a:off x="2183642" y="2379269"/>
            <a:ext cx="6905767" cy="3323987"/>
          </a:xfrm>
          <a:prstGeom prst="rect">
            <a:avLst/>
          </a:prstGeom>
        </p:spPr>
        <p:txBody>
          <a:bodyPr wrap="square">
            <a:spAutoFit/>
          </a:bodyPr>
          <a:lstStyle/>
          <a:p>
            <a:pPr>
              <a:lnSpc>
                <a:spcPct val="150000"/>
              </a:lnSpc>
            </a:pPr>
            <a:r>
              <a:rPr lang="zh-CN" altLang="zh-CN" sz="2000" dirty="0"/>
              <a:t>轻松问答活动：“一听有人讲……的特点，我就打瞌睡”</a:t>
            </a:r>
            <a:endParaRPr lang="zh-CN" altLang="zh-CN" sz="2000" dirty="0"/>
          </a:p>
          <a:p>
            <a:pPr>
              <a:lnSpc>
                <a:spcPct val="150000"/>
              </a:lnSpc>
            </a:pPr>
            <a:r>
              <a:rPr lang="zh-CN" altLang="zh-CN" sz="2000" dirty="0"/>
              <a:t>活动要求：</a:t>
            </a:r>
            <a:endParaRPr lang="zh-CN" altLang="zh-CN" sz="2000" dirty="0"/>
          </a:p>
          <a:p>
            <a:pPr>
              <a:lnSpc>
                <a:spcPct val="150000"/>
              </a:lnSpc>
            </a:pPr>
            <a:r>
              <a:rPr lang="zh-CN" altLang="zh-CN" sz="2000" dirty="0"/>
              <a:t>请学生分享带有“一听有人讲……的特点，我就打瞌睡”字句的有趣的小故事。</a:t>
            </a:r>
            <a:endParaRPr lang="zh-CN" altLang="zh-CN" sz="2000" dirty="0"/>
          </a:p>
          <a:p>
            <a:pPr>
              <a:lnSpc>
                <a:spcPct val="150000"/>
              </a:lnSpc>
            </a:pPr>
            <a:r>
              <a:rPr lang="zh-CN" altLang="zh-CN" sz="2000" dirty="0"/>
              <a:t>活动目的：</a:t>
            </a:r>
            <a:endParaRPr lang="zh-CN" altLang="zh-CN" sz="2000" dirty="0"/>
          </a:p>
          <a:p>
            <a:pPr>
              <a:lnSpc>
                <a:spcPct val="150000"/>
              </a:lnSpc>
            </a:pPr>
            <a:r>
              <a:rPr lang="zh-CN" altLang="zh-CN" sz="2000" dirty="0"/>
              <a:t>克服学习专业理论知识的心理障碍。</a:t>
            </a:r>
            <a:endParaRPr lang="zh-CN" altLang="zh-CN" sz="2000" dirty="0"/>
          </a:p>
          <a:p>
            <a:pPr>
              <a:lnSpc>
                <a:spcPct val="150000"/>
              </a:lnSpc>
            </a:pPr>
            <a:r>
              <a:rPr lang="zh-CN" altLang="zh-CN" sz="2000" dirty="0"/>
              <a:t>理解学习本任务的必要性。</a:t>
            </a:r>
            <a:endParaRPr lang="zh-CN" altLang="zh-CN" sz="2000" dirty="0"/>
          </a:p>
        </p:txBody>
      </p:sp>
      <p:sp>
        <p:nvSpPr>
          <p:cNvPr id="10" name="TextBox 9"/>
          <p:cNvSpPr txBox="1"/>
          <p:nvPr/>
        </p:nvSpPr>
        <p:spPr>
          <a:xfrm>
            <a:off x="262236" y="1415454"/>
            <a:ext cx="2276248" cy="646331"/>
          </a:xfrm>
          <a:prstGeom prst="rect">
            <a:avLst/>
          </a:prstGeom>
          <a:solidFill>
            <a:srgbClr val="00B0F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lgn="ctr" eaLnBrk="1" hangingPunct="1">
              <a:defRPr/>
            </a:pPr>
            <a:r>
              <a:rPr lang="zh-CN" altLang="en-US" sz="3600" b="1" dirty="0" smtClean="0">
                <a:solidFill>
                  <a:srgbClr val="FFFF00"/>
                </a:solidFill>
                <a:latin typeface="黑体" panose="02010609060101010101" pitchFamily="2" charset="-122"/>
                <a:ea typeface="黑体" panose="02010609060101010101" pitchFamily="2" charset="-122"/>
              </a:rPr>
              <a:t>课堂互动</a:t>
            </a:r>
            <a:endParaRPr lang="zh-CN" altLang="en-US" sz="3600" b="1" dirty="0">
              <a:solidFill>
                <a:srgbClr val="FFFF00"/>
              </a:solidFill>
              <a:latin typeface="黑体" panose="02010609060101010101" pitchFamily="2" charset="-122"/>
              <a:ea typeface="黑体" panose="02010609060101010101" pitchFamily="2" charset="-122"/>
            </a:endParaRPr>
          </a:p>
        </p:txBody>
      </p:sp>
    </p:spTree>
  </p:cSld>
  <p:clrMapOvr>
    <a:masterClrMapping/>
  </p:clrMapOvr>
  <p:transition spd="slow" advTm="0">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任务四  旅游的特点</a:t>
            </a:r>
            <a:endParaRPr lang="zh-CN" altLang="en-US" sz="2400" b="1" dirty="0">
              <a:ea typeface="宋体" panose="02010600030101010101" pitchFamily="2" charset="-122"/>
            </a:endParaRPr>
          </a:p>
        </p:txBody>
      </p:sp>
      <p:sp>
        <p:nvSpPr>
          <p:cNvPr id="2" name="矩形 1"/>
          <p:cNvSpPr/>
          <p:nvPr/>
        </p:nvSpPr>
        <p:spPr>
          <a:xfrm>
            <a:off x="1583140" y="3038923"/>
            <a:ext cx="5227093" cy="1325880"/>
          </a:xfrm>
          <a:prstGeom prst="rect">
            <a:avLst/>
          </a:prstGeom>
        </p:spPr>
        <p:txBody>
          <a:bodyPr wrap="square">
            <a:spAutoFit/>
          </a:bodyPr>
          <a:lstStyle/>
          <a:p>
            <a:pPr marL="342900" lvl="0" indent="-342900">
              <a:lnSpc>
                <a:spcPct val="150000"/>
              </a:lnSpc>
              <a:buAutoNum type="arabicPeriod"/>
            </a:pPr>
            <a:r>
              <a:rPr lang="zh-CN" altLang="zh-CN" sz="1800" dirty="0" smtClean="0"/>
              <a:t>旅游者</a:t>
            </a:r>
            <a:r>
              <a:rPr lang="zh-CN" altLang="zh-CN" sz="1800" dirty="0"/>
              <a:t>构成的广泛性</a:t>
            </a:r>
            <a:endParaRPr lang="zh-CN" altLang="zh-CN" sz="1800" dirty="0"/>
          </a:p>
          <a:p>
            <a:pPr marL="342900" lvl="0" indent="-342900">
              <a:lnSpc>
                <a:spcPct val="150000"/>
              </a:lnSpc>
              <a:buAutoNum type="arabicPeriod"/>
            </a:pPr>
            <a:r>
              <a:rPr lang="zh-CN" altLang="zh-CN" sz="1800" dirty="0" smtClean="0"/>
              <a:t>旅游</a:t>
            </a:r>
            <a:r>
              <a:rPr lang="zh-CN" altLang="zh-CN" sz="1800" dirty="0"/>
              <a:t>地域的广阔性和活动领域的多面性</a:t>
            </a:r>
            <a:endParaRPr lang="zh-CN" altLang="zh-CN" sz="1800" dirty="0"/>
          </a:p>
          <a:p>
            <a:pPr marL="342900" lvl="0" indent="-342900">
              <a:lnSpc>
                <a:spcPct val="150000"/>
              </a:lnSpc>
              <a:buAutoNum type="arabicPeriod"/>
            </a:pPr>
            <a:r>
              <a:rPr lang="zh-CN" altLang="zh-CN" sz="1800" dirty="0" smtClean="0"/>
              <a:t>旅游</a:t>
            </a:r>
            <a:r>
              <a:rPr lang="zh-CN" altLang="zh-CN" sz="1800" dirty="0"/>
              <a:t>内容的丰富性及其所属性质的多样性</a:t>
            </a:r>
            <a:endParaRPr lang="zh-CN" altLang="zh-CN" sz="1800" dirty="0"/>
          </a:p>
        </p:txBody>
      </p:sp>
      <p:sp>
        <p:nvSpPr>
          <p:cNvPr id="10" name="Text Box 9"/>
          <p:cNvSpPr txBox="1">
            <a:spLocks noChangeArrowheads="1"/>
          </p:cNvSpPr>
          <p:nvPr/>
        </p:nvSpPr>
        <p:spPr bwMode="auto">
          <a:xfrm>
            <a:off x="1123897" y="2207970"/>
            <a:ext cx="1723549"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一、广泛性</a:t>
            </a:r>
            <a:endParaRPr lang="zh-CN" altLang="en-US" sz="2400" dirty="0">
              <a:latin typeface="宋体" panose="02010600030101010101" pitchFamily="2" charset="-122"/>
              <a:ea typeface="宋体" panose="02010600030101010101" pitchFamily="2" charset="-122"/>
            </a:endParaRPr>
          </a:p>
        </p:txBody>
      </p:sp>
      <p:pic>
        <p:nvPicPr>
          <p:cNvPr id="10242" name="Picture 2" descr="C:\Users\Administrator\Desktop\517d38a6a163a70bdf51a32e75a71e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98" y="2353975"/>
            <a:ext cx="5444535" cy="27087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任务四  旅游的特点</a:t>
            </a:r>
            <a:endParaRPr lang="zh-CN" altLang="en-US" sz="2400" b="1" dirty="0">
              <a:ea typeface="宋体" panose="02010600030101010101" pitchFamily="2" charset="-122"/>
            </a:endParaRPr>
          </a:p>
        </p:txBody>
      </p:sp>
      <p:sp>
        <p:nvSpPr>
          <p:cNvPr id="2" name="矩形 1"/>
          <p:cNvSpPr/>
          <p:nvPr/>
        </p:nvSpPr>
        <p:spPr>
          <a:xfrm>
            <a:off x="1180608" y="2997226"/>
            <a:ext cx="5622878" cy="1338828"/>
          </a:xfrm>
          <a:prstGeom prst="rect">
            <a:avLst/>
          </a:prstGeom>
        </p:spPr>
        <p:txBody>
          <a:bodyPr wrap="square">
            <a:spAutoFit/>
          </a:bodyPr>
          <a:lstStyle/>
          <a:p>
            <a:pPr lvl="0">
              <a:lnSpc>
                <a:spcPct val="150000"/>
              </a:lnSpc>
            </a:pPr>
            <a:r>
              <a:rPr lang="en-US" altLang="zh-CN" sz="1800" dirty="0" smtClean="0"/>
              <a:t>       </a:t>
            </a:r>
            <a:r>
              <a:rPr lang="zh-CN" altLang="zh-CN" sz="1800" dirty="0" smtClean="0"/>
              <a:t>旅游</a:t>
            </a:r>
            <a:r>
              <a:rPr lang="zh-CN" altLang="zh-CN" sz="1800" dirty="0"/>
              <a:t>是集食、住、行、游、购、娱于一体的社会活动。一个完美的旅游过程，实质上就是上述各要素之间的相辅相成和各个环节环环紧扣的整体运作过程。</a:t>
            </a:r>
            <a:endParaRPr lang="zh-CN" altLang="zh-CN" sz="1800" dirty="0"/>
          </a:p>
        </p:txBody>
      </p:sp>
      <p:sp>
        <p:nvSpPr>
          <p:cNvPr id="10" name="Text Box 9"/>
          <p:cNvSpPr txBox="1">
            <a:spLocks noChangeArrowheads="1"/>
          </p:cNvSpPr>
          <p:nvPr/>
        </p:nvSpPr>
        <p:spPr bwMode="auto">
          <a:xfrm>
            <a:off x="721365" y="2166273"/>
            <a:ext cx="1723549"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二、综合性</a:t>
            </a:r>
            <a:endParaRPr lang="zh-CN" altLang="en-US" sz="2400" dirty="0">
              <a:latin typeface="宋体" panose="02010600030101010101" pitchFamily="2" charset="-122"/>
              <a:ea typeface="宋体" panose="02010600030101010101" pitchFamily="2" charset="-122"/>
            </a:endParaRPr>
          </a:p>
        </p:txBody>
      </p:sp>
      <p:sp>
        <p:nvSpPr>
          <p:cNvPr id="3" name="矩形 2"/>
          <p:cNvSpPr/>
          <p:nvPr/>
        </p:nvSpPr>
        <p:spPr>
          <a:xfrm>
            <a:off x="7492621" y="5297451"/>
            <a:ext cx="4061671" cy="58477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zh-CN" altLang="zh-CN" sz="1600" dirty="0"/>
              <a:t>世界首家迪尼斯</a:t>
            </a:r>
            <a:r>
              <a:rPr lang="zh-CN" altLang="zh-CN" sz="1600" dirty="0" smtClean="0"/>
              <a:t>乐园</a:t>
            </a:r>
            <a:endParaRPr lang="zh-CN" altLang="zh-CN" sz="1600" dirty="0"/>
          </a:p>
          <a:p>
            <a:pPr algn="ctr"/>
            <a:r>
              <a:rPr lang="en-US" altLang="zh-CN" sz="1600" dirty="0"/>
              <a:t>1955</a:t>
            </a:r>
            <a:r>
              <a:rPr lang="zh-CN" altLang="zh-CN" sz="1600" dirty="0"/>
              <a:t>年开业，全部玩下来需要</a:t>
            </a:r>
            <a:r>
              <a:rPr lang="en-US" altLang="zh-CN" sz="1600" dirty="0"/>
              <a:t>5</a:t>
            </a:r>
            <a:r>
              <a:rPr lang="zh-CN" altLang="zh-CN" sz="1600" dirty="0"/>
              <a:t>天时间</a:t>
            </a:r>
            <a:endParaRPr lang="zh-CN" altLang="en-US" sz="1600" dirty="0"/>
          </a:p>
        </p:txBody>
      </p:sp>
      <p:pic>
        <p:nvPicPr>
          <p:cNvPr id="11266" name="Picture 2" descr="C:\Users\Administrator\Desktop\f2174e28c67a97e7bb8d5647ea56cd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6018" y="2397106"/>
            <a:ext cx="4666302" cy="262246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任务四  旅游的特点</a:t>
            </a:r>
            <a:endParaRPr lang="zh-CN" altLang="en-US" sz="2400" b="1" dirty="0">
              <a:ea typeface="宋体" panose="02010600030101010101" pitchFamily="2" charset="-122"/>
            </a:endParaRPr>
          </a:p>
        </p:txBody>
      </p:sp>
      <p:sp>
        <p:nvSpPr>
          <p:cNvPr id="2" name="矩形 1"/>
          <p:cNvSpPr/>
          <p:nvPr/>
        </p:nvSpPr>
        <p:spPr>
          <a:xfrm>
            <a:off x="1583140" y="3038923"/>
            <a:ext cx="5622878" cy="1338828"/>
          </a:xfrm>
          <a:prstGeom prst="rect">
            <a:avLst/>
          </a:prstGeom>
        </p:spPr>
        <p:txBody>
          <a:bodyPr wrap="square">
            <a:spAutoFit/>
          </a:bodyPr>
          <a:lstStyle/>
          <a:p>
            <a:pPr>
              <a:lnSpc>
                <a:spcPct val="150000"/>
              </a:lnSpc>
            </a:pPr>
            <a:r>
              <a:rPr lang="en-US" altLang="zh-CN" sz="1800" dirty="0" smtClean="0"/>
              <a:t>       </a:t>
            </a:r>
            <a:r>
              <a:rPr lang="zh-CN" altLang="zh-CN" sz="1800" dirty="0" smtClean="0"/>
              <a:t>广义</a:t>
            </a:r>
            <a:r>
              <a:rPr lang="zh-CN" altLang="zh-CN" sz="1800" dirty="0"/>
              <a:t>而言，参与包括直接参与和间接参与。</a:t>
            </a:r>
            <a:endParaRPr lang="zh-CN" altLang="zh-CN" sz="1800" dirty="0"/>
          </a:p>
          <a:p>
            <a:pPr>
              <a:lnSpc>
                <a:spcPct val="150000"/>
              </a:lnSpc>
            </a:pPr>
            <a:r>
              <a:rPr lang="en-US" altLang="zh-CN" sz="1800" dirty="0" smtClean="0"/>
              <a:t>       </a:t>
            </a:r>
            <a:r>
              <a:rPr lang="zh-CN" altLang="zh-CN" sz="1800" dirty="0" smtClean="0"/>
              <a:t>参与</a:t>
            </a:r>
            <a:r>
              <a:rPr lang="zh-CN" altLang="zh-CN" sz="1800" dirty="0"/>
              <a:t>性，指旅游者在旅游过程中必须亲临其境、身体力行的参与，不可</a:t>
            </a:r>
            <a:r>
              <a:rPr lang="zh-CN" altLang="zh-CN" sz="1800" dirty="0" smtClean="0"/>
              <a:t>替代</a:t>
            </a:r>
            <a:r>
              <a:rPr lang="zh-CN" altLang="en-US" sz="1800" dirty="0" smtClean="0"/>
              <a:t>。</a:t>
            </a:r>
            <a:endParaRPr lang="zh-CN" altLang="zh-CN" sz="1800" dirty="0"/>
          </a:p>
        </p:txBody>
      </p:sp>
      <p:sp>
        <p:nvSpPr>
          <p:cNvPr id="10" name="Text Box 9"/>
          <p:cNvSpPr txBox="1">
            <a:spLocks noChangeArrowheads="1"/>
          </p:cNvSpPr>
          <p:nvPr/>
        </p:nvSpPr>
        <p:spPr bwMode="auto">
          <a:xfrm>
            <a:off x="1123897" y="2207970"/>
            <a:ext cx="1723549"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三、参与性</a:t>
            </a:r>
            <a:endParaRPr lang="zh-CN" altLang="en-US" sz="2400" dirty="0">
              <a:latin typeface="宋体" panose="02010600030101010101" pitchFamily="2" charset="-122"/>
              <a:ea typeface="宋体" panose="02010600030101010101" pitchFamily="2" charset="-122"/>
            </a:endParaRPr>
          </a:p>
        </p:txBody>
      </p:sp>
      <p:pic>
        <p:nvPicPr>
          <p:cNvPr id="12290" name="Picture 2" descr="C:\Users\Administrator\Desktop\1dd088c64aa4fed6de5ef863bf390de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3244" y="2111255"/>
            <a:ext cx="4621082" cy="29798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任务四  旅游的特点</a:t>
            </a:r>
            <a:endParaRPr lang="zh-CN" altLang="en-US" sz="2400" b="1" dirty="0">
              <a:ea typeface="宋体" panose="02010600030101010101" pitchFamily="2" charset="-122"/>
            </a:endParaRPr>
          </a:p>
        </p:txBody>
      </p:sp>
      <p:sp>
        <p:nvSpPr>
          <p:cNvPr id="2" name="矩形 1"/>
          <p:cNvSpPr/>
          <p:nvPr/>
        </p:nvSpPr>
        <p:spPr>
          <a:xfrm>
            <a:off x="1123897" y="3038922"/>
            <a:ext cx="5622878" cy="873957"/>
          </a:xfrm>
          <a:prstGeom prst="rect">
            <a:avLst/>
          </a:prstGeom>
        </p:spPr>
        <p:txBody>
          <a:bodyPr wrap="square">
            <a:spAutoFit/>
          </a:bodyPr>
          <a:lstStyle/>
          <a:p>
            <a:pPr lvl="0">
              <a:lnSpc>
                <a:spcPct val="150000"/>
              </a:lnSpc>
            </a:pPr>
            <a:r>
              <a:rPr lang="en-US" altLang="zh-CN" sz="1800" dirty="0" smtClean="0"/>
              <a:t>       </a:t>
            </a:r>
            <a:r>
              <a:rPr lang="zh-CN" altLang="zh-CN" sz="1800" dirty="0" smtClean="0"/>
              <a:t>季节性</a:t>
            </a:r>
            <a:r>
              <a:rPr lang="zh-CN" altLang="zh-CN" sz="1800" dirty="0"/>
              <a:t>，指旅游活动因受到自然条件和社会文化背景的制约而呈现出淡季、平季和旺季的差异性。</a:t>
            </a:r>
            <a:endParaRPr lang="zh-CN" altLang="zh-CN" sz="1800" dirty="0"/>
          </a:p>
        </p:txBody>
      </p:sp>
      <p:sp>
        <p:nvSpPr>
          <p:cNvPr id="10" name="Text Box 9"/>
          <p:cNvSpPr txBox="1">
            <a:spLocks noChangeArrowheads="1"/>
          </p:cNvSpPr>
          <p:nvPr/>
        </p:nvSpPr>
        <p:spPr bwMode="auto">
          <a:xfrm>
            <a:off x="664654" y="2207969"/>
            <a:ext cx="1723549"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四、季节性</a:t>
            </a:r>
            <a:endParaRPr lang="zh-CN" altLang="en-US" sz="2400" dirty="0">
              <a:latin typeface="宋体" panose="02010600030101010101" pitchFamily="2" charset="-122"/>
              <a:ea typeface="宋体" panose="02010600030101010101" pitchFamily="2" charset="-122"/>
            </a:endParaRPr>
          </a:p>
        </p:txBody>
      </p:sp>
      <p:sp>
        <p:nvSpPr>
          <p:cNvPr id="3" name="矩形 2"/>
          <p:cNvSpPr/>
          <p:nvPr/>
        </p:nvSpPr>
        <p:spPr>
          <a:xfrm>
            <a:off x="7287904" y="4881952"/>
            <a:ext cx="4061671"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lnSpc>
                <a:spcPct val="150000"/>
              </a:lnSpc>
            </a:pPr>
            <a:r>
              <a:rPr lang="zh-CN" altLang="zh-CN" sz="1600" dirty="0"/>
              <a:t>世界最大室内滑雪</a:t>
            </a:r>
            <a:r>
              <a:rPr lang="zh-CN" altLang="zh-CN" sz="1600" dirty="0" smtClean="0"/>
              <a:t>场</a:t>
            </a:r>
            <a:endParaRPr lang="zh-CN" altLang="zh-CN" sz="1600" dirty="0"/>
          </a:p>
          <a:p>
            <a:pPr algn="ctr">
              <a:lnSpc>
                <a:spcPct val="150000"/>
              </a:lnSpc>
            </a:pPr>
            <a:r>
              <a:rPr lang="zh-CN" altLang="zh-CN" sz="1600" dirty="0"/>
              <a:t>位于终年炎热的沙漠城市迪拜</a:t>
            </a:r>
            <a:endParaRPr lang="zh-CN" altLang="zh-CN" sz="1600" dirty="0"/>
          </a:p>
        </p:txBody>
      </p:sp>
      <p:pic>
        <p:nvPicPr>
          <p:cNvPr id="13314" name="Picture 2" descr="C:\Users\Administrator\Desktop\06ae404e783573a196c6682db66025a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775" y="2189267"/>
            <a:ext cx="4863473" cy="257326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tags/tag1.xml><?xml version="1.0" encoding="utf-8"?>
<p:tagLst xmlns:p="http://schemas.openxmlformats.org/presentationml/2006/main">
  <p:tag name="commondata" val="eyJoZGlkIjoiMzg3ZmU0NmQ5MDY4NTRhN2E1MThmY2Q3MTFhZDYyZDk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518</Words>
  <Application>WPS 演示</Application>
  <PresentationFormat>宽屏</PresentationFormat>
  <Paragraphs>64</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宋体</vt:lpstr>
      <vt:lpstr>Wingdings</vt:lpstr>
      <vt:lpstr>Arial Unicode MS</vt:lpstr>
      <vt:lpstr>微软雅黑</vt:lpstr>
      <vt:lpstr>黑体</vt:lpstr>
      <vt:lpstr>Calibri</vt:lpstr>
      <vt:lpstr>WPS</vt:lpstr>
      <vt:lpstr>项目一  旅游概述</vt:lpstr>
      <vt:lpstr>项目一  旅游概述</vt:lpstr>
      <vt:lpstr>项目一  旅游概述</vt:lpstr>
      <vt:lpstr>项目一  旅游概述</vt:lpstr>
      <vt:lpstr>项目一  旅游概述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老惠儿</dc:creator>
  <cp:lastModifiedBy>怀念</cp:lastModifiedBy>
  <cp:revision>3</cp:revision>
  <dcterms:created xsi:type="dcterms:W3CDTF">2023-08-09T12:44:00Z</dcterms:created>
  <dcterms:modified xsi:type="dcterms:W3CDTF">2023-12-22T12:11:38Z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2052-12.1.0.16120</vt:lpwstr>
  </property>
</Properties>
</file>