
<file path=[Content_Types].xml><?xml version="1.0" encoding="utf-8"?>
<Types xmlns="http://schemas.openxmlformats.org/package/2006/content-types">
  <Default Extension="tiff" ContentType="image/tiff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312" r:id="rId4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</p:sldIdLst>
  <p:sldSz cx="9144000" cy="6858000" type="screen4x3"/>
  <p:notesSz cx="6858000" cy="9144000"/>
  <p:custDataLst>
    <p:tags r:id="rId4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28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E89AC7"/>
    <a:srgbClr val="0000CC"/>
    <a:srgbClr val="1DAC16"/>
    <a:srgbClr val="F7FFFF"/>
    <a:srgbClr val="EAF1FA"/>
    <a:srgbClr val="C4B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34" autoAdjust="0"/>
  </p:normalViewPr>
  <p:slideViewPr>
    <p:cSldViewPr showGuides="1">
      <p:cViewPr varScale="1">
        <p:scale>
          <a:sx n="79" d="100"/>
          <a:sy n="79" d="100"/>
        </p:scale>
        <p:origin x="1570" y="72"/>
      </p:cViewPr>
      <p:guideLst>
        <p:guide orient="horz" pos="2170"/>
        <p:guide pos="28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1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5" Type="http://schemas.openxmlformats.org/officeDocument/2006/relationships/tags" Target="tags/tag1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3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9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497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fld id="{EB389005-D09B-4F21-ACF8-E25B0600BED5}" type="datetimeFigureOut">
              <a:rPr lang="zh-CN" altLang="en-US"/>
            </a:fld>
            <a:endParaRPr lang="zh-CN" altLang="en-US"/>
          </a:p>
        </p:txBody>
      </p:sp>
      <p:sp>
        <p:nvSpPr>
          <p:cNvPr id="1049498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pPr lvl="0"/>
            <a:endParaRPr lang="zh-CN" altLang="en-US" noProof="0"/>
          </a:p>
        </p:txBody>
      </p:sp>
      <p:sp>
        <p:nvSpPr>
          <p:cNvPr id="1049499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1049500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501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fld id="{85C60A43-4218-4079-96D8-2013DC7C83D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87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04887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p>
            <a:pPr fontAlgn="base">
              <a:spcBef>
                <a:spcPct val="0"/>
              </a:spcBef>
              <a:spcAft>
                <a:spcPct val="0"/>
              </a:spcAft>
            </a:pPr>
            <a:fld id="{DFC8F411-7680-4F1C-B508-933B9F68B07B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image" Target="../media/image1.tiff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PhAnim="0" showMasterSp="0">
  <p:cSld name="标题幻灯片">
    <p:spTree>
      <p:nvGrpSpPr>
        <p:cNvPr id="3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roup 2"/>
          <p:cNvGrpSpPr/>
          <p:nvPr/>
        </p:nvGrpSpPr>
        <p:grpSpPr bwMode="auto">
          <a:xfrm>
            <a:off x="4716463" y="5157788"/>
            <a:ext cx="4229100" cy="1347787"/>
            <a:chOff x="0" y="0"/>
            <a:chExt cx="1455" cy="425"/>
          </a:xfrm>
        </p:grpSpPr>
        <p:sp>
          <p:nvSpPr>
            <p:cNvPr id="1049191" name="Freeform 8"/>
            <p:cNvSpPr/>
            <p:nvPr/>
          </p:nvSpPr>
          <p:spPr bwMode="auto">
            <a:xfrm>
              <a:off x="326" y="304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1"/>
                <a:gd name="T56" fmla="*/ 39 w 39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92" name="Freeform 9"/>
            <p:cNvSpPr/>
            <p:nvPr/>
          </p:nvSpPr>
          <p:spPr bwMode="auto">
            <a:xfrm>
              <a:off x="705" y="286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139"/>
                <a:gd name="T56" fmla="*/ 45 w 45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93" name="Freeform 10"/>
            <p:cNvSpPr/>
            <p:nvPr/>
          </p:nvSpPr>
          <p:spPr bwMode="auto">
            <a:xfrm>
              <a:off x="199" y="214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211"/>
                <a:gd name="T122" fmla="*/ 146 w 146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94" name="Freeform 11"/>
            <p:cNvSpPr/>
            <p:nvPr/>
          </p:nvSpPr>
          <p:spPr bwMode="auto">
            <a:xfrm>
              <a:off x="1226" y="214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211"/>
                <a:gd name="T122" fmla="*/ 144 w 144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95" name="Freeform 12"/>
            <p:cNvSpPr/>
            <p:nvPr/>
          </p:nvSpPr>
          <p:spPr bwMode="auto">
            <a:xfrm>
              <a:off x="1065" y="293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132"/>
                <a:gd name="T104" fmla="*/ 89 w 89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96" name="Freeform 13"/>
            <p:cNvSpPr/>
            <p:nvPr/>
          </p:nvSpPr>
          <p:spPr bwMode="auto">
            <a:xfrm>
              <a:off x="864" y="239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"/>
                <a:gd name="T148" fmla="*/ 0 h 186"/>
                <a:gd name="T149" fmla="*/ 88 w 88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97" name="Freeform 14"/>
            <p:cNvSpPr/>
            <p:nvPr/>
          </p:nvSpPr>
          <p:spPr bwMode="auto">
            <a:xfrm>
              <a:off x="348" y="69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56"/>
                <a:gd name="T98" fmla="*/ 166 w 166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98" name="Freeform 15"/>
            <p:cNvSpPr/>
            <p:nvPr/>
          </p:nvSpPr>
          <p:spPr bwMode="auto">
            <a:xfrm>
              <a:off x="948" y="215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210"/>
                <a:gd name="T113" fmla="*/ 92 w 92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99" name="Freeform 16"/>
            <p:cNvSpPr/>
            <p:nvPr/>
          </p:nvSpPr>
          <p:spPr bwMode="auto">
            <a:xfrm>
              <a:off x="0" y="133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292"/>
                <a:gd name="T131" fmla="*/ 128 w 128"/>
                <a:gd name="T132" fmla="*/ 292 h 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00" name="Freeform 17"/>
            <p:cNvSpPr/>
            <p:nvPr/>
          </p:nvSpPr>
          <p:spPr bwMode="auto">
            <a:xfrm>
              <a:off x="1030" y="168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257"/>
                <a:gd name="T104" fmla="*/ 68 w 68"/>
                <a:gd name="T105" fmla="*/ 257 h 2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01" name="Freeform 18"/>
            <p:cNvSpPr/>
            <p:nvPr/>
          </p:nvSpPr>
          <p:spPr bwMode="auto">
            <a:xfrm>
              <a:off x="106" y="0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"/>
                <a:gd name="T130" fmla="*/ 0 h 425"/>
                <a:gd name="T131" fmla="*/ 111 w 111"/>
                <a:gd name="T132" fmla="*/ 425 h 4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02" name="Freeform 19"/>
            <p:cNvSpPr/>
            <p:nvPr/>
          </p:nvSpPr>
          <p:spPr bwMode="auto">
            <a:xfrm>
              <a:off x="499" y="197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03" name="Freeform 20"/>
            <p:cNvSpPr/>
            <p:nvPr/>
          </p:nvSpPr>
          <p:spPr bwMode="auto">
            <a:xfrm>
              <a:off x="1355" y="197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04" name="Freeform 21"/>
            <p:cNvSpPr/>
            <p:nvPr/>
          </p:nvSpPr>
          <p:spPr bwMode="auto">
            <a:xfrm>
              <a:off x="707" y="23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5"/>
                <a:gd name="T145" fmla="*/ 0 h 402"/>
                <a:gd name="T146" fmla="*/ 175 w 17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05" name="Freeform 22"/>
            <p:cNvSpPr/>
            <p:nvPr/>
          </p:nvSpPr>
          <p:spPr bwMode="auto">
            <a:xfrm>
              <a:off x="595" y="52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06" name="Freeform 23"/>
            <p:cNvSpPr/>
            <p:nvPr/>
          </p:nvSpPr>
          <p:spPr bwMode="auto">
            <a:xfrm>
              <a:off x="1142" y="52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1049207" name="Freeform 25"/>
          <p:cNvSpPr>
            <a:spLocks noChangeArrowheads="1"/>
          </p:cNvSpPr>
          <p:nvPr/>
        </p:nvSpPr>
        <p:spPr bwMode="auto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1"/>
              <a:gd name="T22" fmla="*/ 0 h 198"/>
              <a:gd name="T23" fmla="*/ 5651 w 5651"/>
              <a:gd name="T24" fmla="*/ 198 h 1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208" name="Freeform 26"/>
          <p:cNvSpPr>
            <a:spLocks noChangeArrowheads="1"/>
          </p:cNvSpPr>
          <p:nvPr userDrawn="1"/>
        </p:nvSpPr>
        <p:spPr bwMode="auto">
          <a:xfrm>
            <a:off x="0" y="6092825"/>
            <a:ext cx="9070975" cy="765175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0"/>
              <a:gd name="T22" fmla="*/ 0 h 176"/>
              <a:gd name="T23" fmla="*/ 5650 w 5650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</p:spPr>
        <p:txBody>
          <a:bodyPr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209" name="Freeform 28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210" name="Freeform 29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76BC71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叶根友毛笔行书2.0版" pitchFamily="2" charset="-122"/>
                <a:ea typeface="叶根友毛笔行书2.0版" pitchFamily="2" charset="-122"/>
              </a:rPr>
              <a:t>    植物化学保护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211" name="Rectangle 32"/>
          <p:cNvSpPr>
            <a:spLocks noChangeArrowheads="1"/>
          </p:cNvSpPr>
          <p:nvPr/>
        </p:nvSpPr>
        <p:spPr bwMode="auto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212" name="Freeform 35"/>
          <p:cNvSpPr>
            <a:spLocks noChangeArrowheads="1"/>
          </p:cNvSpPr>
          <p:nvPr/>
        </p:nvSpPr>
        <p:spPr bwMode="auto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8"/>
              <a:gd name="T16" fmla="*/ 0 h 33"/>
              <a:gd name="T17" fmla="*/ 1358 w 1358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29999"/>
            </a:srgbClr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213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9214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9215" name="日期占位符 3"/>
          <p:cNvSpPr>
            <a:spLocks noGrp="1"/>
          </p:cNvSpPr>
          <p:nvPr>
            <p:ph type="dt" sz="half" idx="10"/>
          </p:nvPr>
        </p:nvSpPr>
        <p:spPr>
          <a:xfrm>
            <a:off x="2411413" y="6165850"/>
            <a:ext cx="1712912" cy="2905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104921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104921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F3F4337-3EC3-4190-B52C-97997B5AA383}" type="slidenum">
              <a:rPr lang="en-US"/>
            </a:fld>
            <a:endParaRPr lang="en-US"/>
          </a:p>
        </p:txBody>
      </p:sp>
      <p:pic>
        <p:nvPicPr>
          <p:cNvPr id="2097556" name="图片 2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693" y="87820"/>
            <a:ext cx="348169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213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PhAnim="0" showMasterSp="0">
  <p:cSld name="标题和竖排文字">
    <p:spTree>
      <p:nvGrpSpPr>
        <p:cNvPr id="3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roup 2"/>
          <p:cNvGrpSpPr/>
          <p:nvPr/>
        </p:nvGrpSpPr>
        <p:grpSpPr bwMode="auto">
          <a:xfrm>
            <a:off x="4716463" y="5157788"/>
            <a:ext cx="4229100" cy="1347787"/>
            <a:chOff x="0" y="0"/>
            <a:chExt cx="1455" cy="425"/>
          </a:xfrm>
        </p:grpSpPr>
        <p:sp>
          <p:nvSpPr>
            <p:cNvPr id="1049355" name="Freeform 8"/>
            <p:cNvSpPr/>
            <p:nvPr/>
          </p:nvSpPr>
          <p:spPr bwMode="auto">
            <a:xfrm>
              <a:off x="326" y="304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1"/>
                <a:gd name="T56" fmla="*/ 39 w 39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56" name="Freeform 9"/>
            <p:cNvSpPr/>
            <p:nvPr/>
          </p:nvSpPr>
          <p:spPr bwMode="auto">
            <a:xfrm>
              <a:off x="705" y="286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139"/>
                <a:gd name="T56" fmla="*/ 45 w 45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57" name="Freeform 10"/>
            <p:cNvSpPr/>
            <p:nvPr/>
          </p:nvSpPr>
          <p:spPr bwMode="auto">
            <a:xfrm>
              <a:off x="199" y="214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211"/>
                <a:gd name="T122" fmla="*/ 146 w 146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58" name="Freeform 11"/>
            <p:cNvSpPr/>
            <p:nvPr/>
          </p:nvSpPr>
          <p:spPr bwMode="auto">
            <a:xfrm>
              <a:off x="1226" y="214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211"/>
                <a:gd name="T122" fmla="*/ 144 w 144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59" name="Freeform 12"/>
            <p:cNvSpPr/>
            <p:nvPr/>
          </p:nvSpPr>
          <p:spPr bwMode="auto">
            <a:xfrm>
              <a:off x="1065" y="293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132"/>
                <a:gd name="T104" fmla="*/ 89 w 89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60" name="Freeform 13"/>
            <p:cNvSpPr/>
            <p:nvPr/>
          </p:nvSpPr>
          <p:spPr bwMode="auto">
            <a:xfrm>
              <a:off x="864" y="239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"/>
                <a:gd name="T148" fmla="*/ 0 h 186"/>
                <a:gd name="T149" fmla="*/ 88 w 88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61" name="Freeform 14"/>
            <p:cNvSpPr/>
            <p:nvPr/>
          </p:nvSpPr>
          <p:spPr bwMode="auto">
            <a:xfrm>
              <a:off x="348" y="69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56"/>
                <a:gd name="T98" fmla="*/ 166 w 166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62" name="Freeform 15"/>
            <p:cNvSpPr/>
            <p:nvPr/>
          </p:nvSpPr>
          <p:spPr bwMode="auto">
            <a:xfrm>
              <a:off x="948" y="215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210"/>
                <a:gd name="T113" fmla="*/ 92 w 92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63" name="Freeform 16"/>
            <p:cNvSpPr/>
            <p:nvPr/>
          </p:nvSpPr>
          <p:spPr bwMode="auto">
            <a:xfrm>
              <a:off x="0" y="133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292"/>
                <a:gd name="T131" fmla="*/ 128 w 128"/>
                <a:gd name="T132" fmla="*/ 292 h 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64" name="Freeform 17"/>
            <p:cNvSpPr/>
            <p:nvPr/>
          </p:nvSpPr>
          <p:spPr bwMode="auto">
            <a:xfrm>
              <a:off x="1030" y="168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257"/>
                <a:gd name="T104" fmla="*/ 68 w 68"/>
                <a:gd name="T105" fmla="*/ 257 h 2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65" name="Freeform 18"/>
            <p:cNvSpPr/>
            <p:nvPr/>
          </p:nvSpPr>
          <p:spPr bwMode="auto">
            <a:xfrm>
              <a:off x="106" y="0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"/>
                <a:gd name="T130" fmla="*/ 0 h 425"/>
                <a:gd name="T131" fmla="*/ 111 w 111"/>
                <a:gd name="T132" fmla="*/ 425 h 4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66" name="Freeform 19"/>
            <p:cNvSpPr/>
            <p:nvPr/>
          </p:nvSpPr>
          <p:spPr bwMode="auto">
            <a:xfrm>
              <a:off x="499" y="197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67" name="Freeform 20"/>
            <p:cNvSpPr/>
            <p:nvPr/>
          </p:nvSpPr>
          <p:spPr bwMode="auto">
            <a:xfrm>
              <a:off x="1355" y="197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68" name="Freeform 21"/>
            <p:cNvSpPr/>
            <p:nvPr/>
          </p:nvSpPr>
          <p:spPr bwMode="auto">
            <a:xfrm>
              <a:off x="707" y="23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5"/>
                <a:gd name="T145" fmla="*/ 0 h 402"/>
                <a:gd name="T146" fmla="*/ 175 w 17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69" name="Freeform 22"/>
            <p:cNvSpPr/>
            <p:nvPr/>
          </p:nvSpPr>
          <p:spPr bwMode="auto">
            <a:xfrm>
              <a:off x="595" y="52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70" name="Freeform 23"/>
            <p:cNvSpPr/>
            <p:nvPr/>
          </p:nvSpPr>
          <p:spPr bwMode="auto">
            <a:xfrm>
              <a:off x="1142" y="52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1049371" name="Freeform 25"/>
          <p:cNvSpPr>
            <a:spLocks noChangeArrowheads="1"/>
          </p:cNvSpPr>
          <p:nvPr/>
        </p:nvSpPr>
        <p:spPr bwMode="auto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1"/>
              <a:gd name="T22" fmla="*/ 0 h 198"/>
              <a:gd name="T23" fmla="*/ 5651 w 5651"/>
              <a:gd name="T24" fmla="*/ 198 h 1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372" name="Freeform 26"/>
          <p:cNvSpPr>
            <a:spLocks noChangeArrowheads="1"/>
          </p:cNvSpPr>
          <p:nvPr userDrawn="1"/>
        </p:nvSpPr>
        <p:spPr bwMode="auto">
          <a:xfrm>
            <a:off x="0" y="6092825"/>
            <a:ext cx="9070975" cy="765175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0"/>
              <a:gd name="T22" fmla="*/ 0 h 176"/>
              <a:gd name="T23" fmla="*/ 5650 w 5650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</p:spPr>
        <p:txBody>
          <a:bodyPr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373" name="Freeform 28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374" name="Freeform 29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76BC71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叶根友毛笔行书2.0版" pitchFamily="2" charset="-122"/>
                <a:ea typeface="叶根友毛笔行书2.0版" pitchFamily="2" charset="-122"/>
              </a:rPr>
              <a:t>    植物化学保护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375" name="Rectangle 32"/>
          <p:cNvSpPr>
            <a:spLocks noChangeArrowheads="1"/>
          </p:cNvSpPr>
          <p:nvPr/>
        </p:nvSpPr>
        <p:spPr bwMode="auto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376" name="Freeform 35"/>
          <p:cNvSpPr>
            <a:spLocks noChangeArrowheads="1"/>
          </p:cNvSpPr>
          <p:nvPr/>
        </p:nvSpPr>
        <p:spPr bwMode="auto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8"/>
              <a:gd name="T16" fmla="*/ 0 h 33"/>
              <a:gd name="T17" fmla="*/ 1358 w 1358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29999"/>
            </a:srgbClr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37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7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379" name="日期占位符 3"/>
          <p:cNvSpPr>
            <a:spLocks noGrp="1"/>
          </p:cNvSpPr>
          <p:nvPr>
            <p:ph type="dt" sz="half" idx="10"/>
          </p:nvPr>
        </p:nvSpPr>
        <p:spPr>
          <a:xfrm>
            <a:off x="2411413" y="6165850"/>
            <a:ext cx="1712912" cy="2905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ea typeface="+mn-ea"/>
              </a:defRPr>
            </a:lvl1pPr>
          </a:lstStyle>
          <a:p>
            <a:fld id="{3DF47D86-2149-4511-AEE1-A42A19E0E38B}" type="datetimeFigureOut">
              <a:rPr lang="zh-CN" altLang="en-US"/>
            </a:fld>
            <a:endParaRPr lang="zh-CN" altLang="en-US"/>
          </a:p>
        </p:txBody>
      </p:sp>
      <p:sp>
        <p:nvSpPr>
          <p:cNvPr id="1049380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38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5AAF627-810C-4854-8CDE-FDC404A81438}" type="slidenum">
              <a:rPr lang="zh-CN" altLang="en-US"/>
            </a:fld>
            <a:endParaRPr lang="zh-CN" altLang="en-US"/>
          </a:p>
        </p:txBody>
      </p:sp>
      <p:pic>
        <p:nvPicPr>
          <p:cNvPr id="2097562" name="图片 2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693" y="87820"/>
            <a:ext cx="348169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377" grpId="0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PhAnim="0" showMasterSp="0">
  <p:cSld name="垂直排列标题与文本">
    <p:spTree>
      <p:nvGrpSpPr>
        <p:cNvPr id="3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roup 2"/>
          <p:cNvGrpSpPr/>
          <p:nvPr/>
        </p:nvGrpSpPr>
        <p:grpSpPr bwMode="auto">
          <a:xfrm>
            <a:off x="4716463" y="5157788"/>
            <a:ext cx="4229100" cy="1347787"/>
            <a:chOff x="0" y="0"/>
            <a:chExt cx="1455" cy="425"/>
          </a:xfrm>
        </p:grpSpPr>
        <p:sp>
          <p:nvSpPr>
            <p:cNvPr id="1049273" name="Freeform 8"/>
            <p:cNvSpPr/>
            <p:nvPr/>
          </p:nvSpPr>
          <p:spPr bwMode="auto">
            <a:xfrm>
              <a:off x="326" y="304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1"/>
                <a:gd name="T56" fmla="*/ 39 w 39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74" name="Freeform 9"/>
            <p:cNvSpPr/>
            <p:nvPr/>
          </p:nvSpPr>
          <p:spPr bwMode="auto">
            <a:xfrm>
              <a:off x="705" y="286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139"/>
                <a:gd name="T56" fmla="*/ 45 w 45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75" name="Freeform 10"/>
            <p:cNvSpPr/>
            <p:nvPr/>
          </p:nvSpPr>
          <p:spPr bwMode="auto">
            <a:xfrm>
              <a:off x="199" y="214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211"/>
                <a:gd name="T122" fmla="*/ 146 w 146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76" name="Freeform 11"/>
            <p:cNvSpPr/>
            <p:nvPr/>
          </p:nvSpPr>
          <p:spPr bwMode="auto">
            <a:xfrm>
              <a:off x="1226" y="214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211"/>
                <a:gd name="T122" fmla="*/ 144 w 144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77" name="Freeform 12"/>
            <p:cNvSpPr/>
            <p:nvPr/>
          </p:nvSpPr>
          <p:spPr bwMode="auto">
            <a:xfrm>
              <a:off x="1065" y="293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132"/>
                <a:gd name="T104" fmla="*/ 89 w 89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78" name="Freeform 13"/>
            <p:cNvSpPr/>
            <p:nvPr/>
          </p:nvSpPr>
          <p:spPr bwMode="auto">
            <a:xfrm>
              <a:off x="864" y="239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"/>
                <a:gd name="T148" fmla="*/ 0 h 186"/>
                <a:gd name="T149" fmla="*/ 88 w 88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79" name="Freeform 14"/>
            <p:cNvSpPr/>
            <p:nvPr/>
          </p:nvSpPr>
          <p:spPr bwMode="auto">
            <a:xfrm>
              <a:off x="348" y="69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56"/>
                <a:gd name="T98" fmla="*/ 166 w 166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80" name="Freeform 15"/>
            <p:cNvSpPr/>
            <p:nvPr/>
          </p:nvSpPr>
          <p:spPr bwMode="auto">
            <a:xfrm>
              <a:off x="948" y="215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210"/>
                <a:gd name="T113" fmla="*/ 92 w 92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81" name="Freeform 16"/>
            <p:cNvSpPr/>
            <p:nvPr/>
          </p:nvSpPr>
          <p:spPr bwMode="auto">
            <a:xfrm>
              <a:off x="0" y="133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292"/>
                <a:gd name="T131" fmla="*/ 128 w 128"/>
                <a:gd name="T132" fmla="*/ 292 h 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82" name="Freeform 17"/>
            <p:cNvSpPr/>
            <p:nvPr/>
          </p:nvSpPr>
          <p:spPr bwMode="auto">
            <a:xfrm>
              <a:off x="1030" y="168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257"/>
                <a:gd name="T104" fmla="*/ 68 w 68"/>
                <a:gd name="T105" fmla="*/ 257 h 2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83" name="Freeform 18"/>
            <p:cNvSpPr/>
            <p:nvPr/>
          </p:nvSpPr>
          <p:spPr bwMode="auto">
            <a:xfrm>
              <a:off x="106" y="0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"/>
                <a:gd name="T130" fmla="*/ 0 h 425"/>
                <a:gd name="T131" fmla="*/ 111 w 111"/>
                <a:gd name="T132" fmla="*/ 425 h 4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84" name="Freeform 19"/>
            <p:cNvSpPr/>
            <p:nvPr/>
          </p:nvSpPr>
          <p:spPr bwMode="auto">
            <a:xfrm>
              <a:off x="499" y="197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85" name="Freeform 20"/>
            <p:cNvSpPr/>
            <p:nvPr/>
          </p:nvSpPr>
          <p:spPr bwMode="auto">
            <a:xfrm>
              <a:off x="1355" y="197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86" name="Freeform 21"/>
            <p:cNvSpPr/>
            <p:nvPr/>
          </p:nvSpPr>
          <p:spPr bwMode="auto">
            <a:xfrm>
              <a:off x="707" y="23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5"/>
                <a:gd name="T145" fmla="*/ 0 h 402"/>
                <a:gd name="T146" fmla="*/ 175 w 17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87" name="Freeform 22"/>
            <p:cNvSpPr/>
            <p:nvPr/>
          </p:nvSpPr>
          <p:spPr bwMode="auto">
            <a:xfrm>
              <a:off x="595" y="52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88" name="Freeform 23"/>
            <p:cNvSpPr/>
            <p:nvPr/>
          </p:nvSpPr>
          <p:spPr bwMode="auto">
            <a:xfrm>
              <a:off x="1142" y="52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1049289" name="Freeform 25"/>
          <p:cNvSpPr>
            <a:spLocks noChangeArrowheads="1"/>
          </p:cNvSpPr>
          <p:nvPr/>
        </p:nvSpPr>
        <p:spPr bwMode="auto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1"/>
              <a:gd name="T22" fmla="*/ 0 h 198"/>
              <a:gd name="T23" fmla="*/ 5651 w 5651"/>
              <a:gd name="T24" fmla="*/ 198 h 1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290" name="Freeform 26"/>
          <p:cNvSpPr>
            <a:spLocks noChangeArrowheads="1"/>
          </p:cNvSpPr>
          <p:nvPr userDrawn="1"/>
        </p:nvSpPr>
        <p:spPr bwMode="auto">
          <a:xfrm>
            <a:off x="0" y="6092825"/>
            <a:ext cx="9070975" cy="765175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0"/>
              <a:gd name="T22" fmla="*/ 0 h 176"/>
              <a:gd name="T23" fmla="*/ 5650 w 5650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</p:spPr>
        <p:txBody>
          <a:bodyPr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291" name="Freeform 28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292" name="Freeform 29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76BC71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叶根友毛笔行书2.0版" pitchFamily="2" charset="-122"/>
                <a:ea typeface="叶根友毛笔行书2.0版" pitchFamily="2" charset="-122"/>
              </a:rPr>
              <a:t>    植物化学保护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293" name="Rectangle 32"/>
          <p:cNvSpPr>
            <a:spLocks noChangeArrowheads="1"/>
          </p:cNvSpPr>
          <p:nvPr/>
        </p:nvSpPr>
        <p:spPr bwMode="auto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294" name="Freeform 35"/>
          <p:cNvSpPr>
            <a:spLocks noChangeArrowheads="1"/>
          </p:cNvSpPr>
          <p:nvPr/>
        </p:nvSpPr>
        <p:spPr bwMode="auto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8"/>
              <a:gd name="T16" fmla="*/ 0 h 33"/>
              <a:gd name="T17" fmla="*/ 1358 w 1358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29999"/>
            </a:srgbClr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295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296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297" name="日期占位符 3"/>
          <p:cNvSpPr>
            <a:spLocks noGrp="1"/>
          </p:cNvSpPr>
          <p:nvPr>
            <p:ph type="dt" sz="half" idx="10"/>
          </p:nvPr>
        </p:nvSpPr>
        <p:spPr>
          <a:xfrm>
            <a:off x="2411413" y="6165850"/>
            <a:ext cx="1712912" cy="2905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ea typeface="+mn-ea"/>
              </a:defRPr>
            </a:lvl1pPr>
          </a:lstStyle>
          <a:p>
            <a:fld id="{CD5DE84D-F50E-4411-9855-096C7AD4B5C8}" type="datetimeFigureOut">
              <a:rPr lang="zh-CN" altLang="en-US"/>
            </a:fld>
            <a:endParaRPr lang="zh-CN" altLang="en-US"/>
          </a:p>
        </p:txBody>
      </p:sp>
      <p:sp>
        <p:nvSpPr>
          <p:cNvPr id="104929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29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CEA429E-96CD-49B3-9EAA-EF20447062DB}" type="slidenum">
              <a:rPr lang="zh-CN" altLang="en-US"/>
            </a:fld>
            <a:endParaRPr lang="zh-CN" altLang="en-US"/>
          </a:p>
        </p:txBody>
      </p:sp>
      <p:pic>
        <p:nvPicPr>
          <p:cNvPr id="2097559" name="图片 2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693" y="87820"/>
            <a:ext cx="348169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295" grpId="0" autoUpdateAnimBg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showMasterPhAnim="0" showMasterSp="0">
  <p:cSld name="标题和两项内容在文本之上">
    <p:spTree>
      <p:nvGrpSpPr>
        <p:cNvPr id="3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2" name="Group 2"/>
          <p:cNvGrpSpPr/>
          <p:nvPr/>
        </p:nvGrpSpPr>
        <p:grpSpPr bwMode="auto">
          <a:xfrm>
            <a:off x="4716463" y="5157788"/>
            <a:ext cx="4229100" cy="1347787"/>
            <a:chOff x="0" y="0"/>
            <a:chExt cx="1455" cy="425"/>
          </a:xfrm>
        </p:grpSpPr>
        <p:sp>
          <p:nvSpPr>
            <p:cNvPr id="1049244" name="Freeform 8"/>
            <p:cNvSpPr/>
            <p:nvPr/>
          </p:nvSpPr>
          <p:spPr bwMode="auto">
            <a:xfrm>
              <a:off x="326" y="304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1"/>
                <a:gd name="T56" fmla="*/ 39 w 39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45" name="Freeform 9"/>
            <p:cNvSpPr/>
            <p:nvPr/>
          </p:nvSpPr>
          <p:spPr bwMode="auto">
            <a:xfrm>
              <a:off x="705" y="286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139"/>
                <a:gd name="T56" fmla="*/ 45 w 45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46" name="Freeform 10"/>
            <p:cNvSpPr/>
            <p:nvPr/>
          </p:nvSpPr>
          <p:spPr bwMode="auto">
            <a:xfrm>
              <a:off x="199" y="214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211"/>
                <a:gd name="T122" fmla="*/ 146 w 146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47" name="Freeform 11"/>
            <p:cNvSpPr/>
            <p:nvPr/>
          </p:nvSpPr>
          <p:spPr bwMode="auto">
            <a:xfrm>
              <a:off x="1226" y="214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211"/>
                <a:gd name="T122" fmla="*/ 144 w 144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48" name="Freeform 12"/>
            <p:cNvSpPr/>
            <p:nvPr/>
          </p:nvSpPr>
          <p:spPr bwMode="auto">
            <a:xfrm>
              <a:off x="1065" y="293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132"/>
                <a:gd name="T104" fmla="*/ 89 w 89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49" name="Freeform 13"/>
            <p:cNvSpPr/>
            <p:nvPr/>
          </p:nvSpPr>
          <p:spPr bwMode="auto">
            <a:xfrm>
              <a:off x="864" y="239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"/>
                <a:gd name="T148" fmla="*/ 0 h 186"/>
                <a:gd name="T149" fmla="*/ 88 w 88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50" name="Freeform 14"/>
            <p:cNvSpPr/>
            <p:nvPr/>
          </p:nvSpPr>
          <p:spPr bwMode="auto">
            <a:xfrm>
              <a:off x="348" y="69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56"/>
                <a:gd name="T98" fmla="*/ 166 w 166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51" name="Freeform 15"/>
            <p:cNvSpPr/>
            <p:nvPr/>
          </p:nvSpPr>
          <p:spPr bwMode="auto">
            <a:xfrm>
              <a:off x="948" y="215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210"/>
                <a:gd name="T113" fmla="*/ 92 w 92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52" name="Freeform 16"/>
            <p:cNvSpPr/>
            <p:nvPr/>
          </p:nvSpPr>
          <p:spPr bwMode="auto">
            <a:xfrm>
              <a:off x="0" y="133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292"/>
                <a:gd name="T131" fmla="*/ 128 w 128"/>
                <a:gd name="T132" fmla="*/ 292 h 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53" name="Freeform 17"/>
            <p:cNvSpPr/>
            <p:nvPr/>
          </p:nvSpPr>
          <p:spPr bwMode="auto">
            <a:xfrm>
              <a:off x="1030" y="168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257"/>
                <a:gd name="T104" fmla="*/ 68 w 68"/>
                <a:gd name="T105" fmla="*/ 257 h 2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54" name="Freeform 18"/>
            <p:cNvSpPr/>
            <p:nvPr/>
          </p:nvSpPr>
          <p:spPr bwMode="auto">
            <a:xfrm>
              <a:off x="106" y="0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"/>
                <a:gd name="T130" fmla="*/ 0 h 425"/>
                <a:gd name="T131" fmla="*/ 111 w 111"/>
                <a:gd name="T132" fmla="*/ 425 h 4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55" name="Freeform 19"/>
            <p:cNvSpPr/>
            <p:nvPr/>
          </p:nvSpPr>
          <p:spPr bwMode="auto">
            <a:xfrm>
              <a:off x="499" y="197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56" name="Freeform 20"/>
            <p:cNvSpPr/>
            <p:nvPr/>
          </p:nvSpPr>
          <p:spPr bwMode="auto">
            <a:xfrm>
              <a:off x="1355" y="197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57" name="Freeform 21"/>
            <p:cNvSpPr/>
            <p:nvPr/>
          </p:nvSpPr>
          <p:spPr bwMode="auto">
            <a:xfrm>
              <a:off x="707" y="23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5"/>
                <a:gd name="T145" fmla="*/ 0 h 402"/>
                <a:gd name="T146" fmla="*/ 175 w 17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58" name="Freeform 22"/>
            <p:cNvSpPr/>
            <p:nvPr/>
          </p:nvSpPr>
          <p:spPr bwMode="auto">
            <a:xfrm>
              <a:off x="595" y="52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59" name="Freeform 23"/>
            <p:cNvSpPr/>
            <p:nvPr/>
          </p:nvSpPr>
          <p:spPr bwMode="auto">
            <a:xfrm>
              <a:off x="1142" y="52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1049260" name="Freeform 25"/>
          <p:cNvSpPr>
            <a:spLocks noChangeArrowheads="1"/>
          </p:cNvSpPr>
          <p:nvPr/>
        </p:nvSpPr>
        <p:spPr bwMode="auto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1"/>
              <a:gd name="T22" fmla="*/ 0 h 198"/>
              <a:gd name="T23" fmla="*/ 5651 w 5651"/>
              <a:gd name="T24" fmla="*/ 198 h 1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261" name="Freeform 26"/>
          <p:cNvSpPr>
            <a:spLocks noChangeArrowheads="1"/>
          </p:cNvSpPr>
          <p:nvPr userDrawn="1"/>
        </p:nvSpPr>
        <p:spPr bwMode="auto">
          <a:xfrm>
            <a:off x="0" y="6092825"/>
            <a:ext cx="9070975" cy="765175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0"/>
              <a:gd name="T22" fmla="*/ 0 h 176"/>
              <a:gd name="T23" fmla="*/ 5650 w 5650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</p:spPr>
        <p:txBody>
          <a:bodyPr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262" name="Freeform 28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263" name="Freeform 29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76BC71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叶根友毛笔行书2.0版" pitchFamily="2" charset="-122"/>
                <a:ea typeface="叶根友毛笔行书2.0版" pitchFamily="2" charset="-122"/>
              </a:rPr>
              <a:t>    植物化学保护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264" name="Rectangle 32"/>
          <p:cNvSpPr>
            <a:spLocks noChangeArrowheads="1"/>
          </p:cNvSpPr>
          <p:nvPr/>
        </p:nvSpPr>
        <p:spPr bwMode="auto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265" name="Freeform 35"/>
          <p:cNvSpPr>
            <a:spLocks noChangeArrowheads="1"/>
          </p:cNvSpPr>
          <p:nvPr/>
        </p:nvSpPr>
        <p:spPr bwMode="auto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8"/>
              <a:gd name="T16" fmla="*/ 0 h 33"/>
              <a:gd name="T17" fmla="*/ 1358 w 1358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29999"/>
            </a:srgbClr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26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9267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049268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049269" name="文本占位符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049270" name="日期占位符 23"/>
          <p:cNvSpPr>
            <a:spLocks noGrp="1" noChangeArrowheads="1"/>
          </p:cNvSpPr>
          <p:nvPr>
            <p:ph type="dt" sz="half" idx="10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1049271" name="页脚占位符 9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272" name="灯片编号占位符 2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10575" y="6181725"/>
            <a:ext cx="609600" cy="457200"/>
          </a:xfrm>
        </p:spPr>
        <p:txBody>
          <a:bodyPr/>
          <a:p>
            <a:fld id="{504BFBD5-2ADA-45D7-A4E1-3F7F32E851F5}" type="slidenum">
              <a:rPr lang="zh-CN" altLang="en-US"/>
            </a:fld>
            <a:endParaRPr lang="zh-CN" altLang="en-US"/>
          </a:p>
        </p:txBody>
      </p:sp>
      <p:pic>
        <p:nvPicPr>
          <p:cNvPr id="2097558" name="图片 3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693" y="87820"/>
            <a:ext cx="348169" cy="360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266" grpId="0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3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5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116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04911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11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11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6C39B25D-9F2F-4AAC-99D0-2B81B9DB371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3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148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14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15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15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52C33481-7714-4F29-97D8-3C2E23F0E0F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3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4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14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14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14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14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0B3F8A4F-078C-4544-8480-07EB13485F1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3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6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161" name="内容占位符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162" name="内容占位符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16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16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16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05B147BC-C22B-443C-890F-9AAC56423F1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3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5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15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15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15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15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15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15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15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FC5A816B-F427-49B9-BB80-155F58A8681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3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1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11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1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11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3DB24754-80A3-4CE9-9E52-77C96EAEB13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PhAnim="0" showMasterSp="0">
  <p:cSld name="空白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/>
          <p:cNvGrpSpPr/>
          <p:nvPr/>
        </p:nvGrpSpPr>
        <p:grpSpPr bwMode="auto">
          <a:xfrm>
            <a:off x="6553200" y="6013450"/>
            <a:ext cx="2392363" cy="563563"/>
            <a:chOff x="0" y="0"/>
            <a:chExt cx="1455" cy="425"/>
          </a:xfrm>
        </p:grpSpPr>
        <p:sp>
          <p:nvSpPr>
            <p:cNvPr id="1048607" name="Freeform 8"/>
            <p:cNvSpPr/>
            <p:nvPr/>
          </p:nvSpPr>
          <p:spPr bwMode="auto">
            <a:xfrm>
              <a:off x="326" y="304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1"/>
                <a:gd name="T56" fmla="*/ 39 w 39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608" name="Freeform 9"/>
            <p:cNvSpPr/>
            <p:nvPr/>
          </p:nvSpPr>
          <p:spPr bwMode="auto">
            <a:xfrm>
              <a:off x="705" y="286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139"/>
                <a:gd name="T56" fmla="*/ 45 w 45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609" name="Freeform 10"/>
            <p:cNvSpPr/>
            <p:nvPr/>
          </p:nvSpPr>
          <p:spPr bwMode="auto">
            <a:xfrm>
              <a:off x="199" y="214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211"/>
                <a:gd name="T122" fmla="*/ 146 w 146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610" name="Freeform 11"/>
            <p:cNvSpPr/>
            <p:nvPr/>
          </p:nvSpPr>
          <p:spPr bwMode="auto">
            <a:xfrm>
              <a:off x="1226" y="214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211"/>
                <a:gd name="T122" fmla="*/ 144 w 144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611" name="Freeform 12"/>
            <p:cNvSpPr/>
            <p:nvPr/>
          </p:nvSpPr>
          <p:spPr bwMode="auto">
            <a:xfrm>
              <a:off x="1065" y="293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132"/>
                <a:gd name="T104" fmla="*/ 89 w 89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612" name="Freeform 13"/>
            <p:cNvSpPr/>
            <p:nvPr/>
          </p:nvSpPr>
          <p:spPr bwMode="auto">
            <a:xfrm>
              <a:off x="864" y="239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"/>
                <a:gd name="T148" fmla="*/ 0 h 186"/>
                <a:gd name="T149" fmla="*/ 88 w 88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613" name="Freeform 14"/>
            <p:cNvSpPr/>
            <p:nvPr/>
          </p:nvSpPr>
          <p:spPr bwMode="auto">
            <a:xfrm>
              <a:off x="348" y="69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56"/>
                <a:gd name="T98" fmla="*/ 166 w 166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614" name="Freeform 15"/>
            <p:cNvSpPr/>
            <p:nvPr/>
          </p:nvSpPr>
          <p:spPr bwMode="auto">
            <a:xfrm>
              <a:off x="948" y="215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210"/>
                <a:gd name="T113" fmla="*/ 92 w 92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615" name="Freeform 16"/>
            <p:cNvSpPr/>
            <p:nvPr/>
          </p:nvSpPr>
          <p:spPr bwMode="auto">
            <a:xfrm>
              <a:off x="0" y="133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292"/>
                <a:gd name="T131" fmla="*/ 128 w 128"/>
                <a:gd name="T132" fmla="*/ 292 h 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616" name="Freeform 17"/>
            <p:cNvSpPr/>
            <p:nvPr/>
          </p:nvSpPr>
          <p:spPr bwMode="auto">
            <a:xfrm>
              <a:off x="1030" y="168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257"/>
                <a:gd name="T104" fmla="*/ 68 w 68"/>
                <a:gd name="T105" fmla="*/ 257 h 2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617" name="Freeform 18"/>
            <p:cNvSpPr/>
            <p:nvPr/>
          </p:nvSpPr>
          <p:spPr bwMode="auto">
            <a:xfrm>
              <a:off x="106" y="0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"/>
                <a:gd name="T130" fmla="*/ 0 h 425"/>
                <a:gd name="T131" fmla="*/ 111 w 111"/>
                <a:gd name="T132" fmla="*/ 425 h 4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618" name="Freeform 19"/>
            <p:cNvSpPr/>
            <p:nvPr/>
          </p:nvSpPr>
          <p:spPr bwMode="auto">
            <a:xfrm>
              <a:off x="499" y="198"/>
              <a:ext cx="99" cy="227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619" name="Freeform 20"/>
            <p:cNvSpPr/>
            <p:nvPr/>
          </p:nvSpPr>
          <p:spPr bwMode="auto">
            <a:xfrm>
              <a:off x="1355" y="198"/>
              <a:ext cx="100" cy="227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620" name="Freeform 21"/>
            <p:cNvSpPr/>
            <p:nvPr/>
          </p:nvSpPr>
          <p:spPr bwMode="auto">
            <a:xfrm>
              <a:off x="707" y="23"/>
              <a:ext cx="176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5"/>
                <a:gd name="T145" fmla="*/ 0 h 402"/>
                <a:gd name="T146" fmla="*/ 175 w 17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621" name="Freeform 22"/>
            <p:cNvSpPr/>
            <p:nvPr/>
          </p:nvSpPr>
          <p:spPr bwMode="auto">
            <a:xfrm>
              <a:off x="595" y="51"/>
              <a:ext cx="98" cy="374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622" name="Freeform 23"/>
            <p:cNvSpPr/>
            <p:nvPr/>
          </p:nvSpPr>
          <p:spPr bwMode="auto">
            <a:xfrm>
              <a:off x="1142" y="51"/>
              <a:ext cx="97" cy="374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1048623" name="Freeform 25"/>
          <p:cNvSpPr>
            <a:spLocks noChangeArrowheads="1"/>
          </p:cNvSpPr>
          <p:nvPr/>
        </p:nvSpPr>
        <p:spPr bwMode="auto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1"/>
              <a:gd name="T22" fmla="*/ 0 h 198"/>
              <a:gd name="T23" fmla="*/ 5651 w 5651"/>
              <a:gd name="T24" fmla="*/ 198 h 1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624" name="Freeform 26"/>
          <p:cNvSpPr>
            <a:spLocks noChangeArrowheads="1"/>
          </p:cNvSpPr>
          <p:nvPr/>
        </p:nvSpPr>
        <p:spPr bwMode="auto">
          <a:xfrm>
            <a:off x="95250" y="6491288"/>
            <a:ext cx="8975725" cy="279400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0"/>
              <a:gd name="T22" fmla="*/ 0 h 176"/>
              <a:gd name="T23" fmla="*/ 5650 w 5650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625" name="Freeform 27" descr="Dark upward diagonal"/>
          <p:cNvSpPr>
            <a:spLocks noChangeArrowheads="1"/>
          </p:cNvSpPr>
          <p:nvPr/>
        </p:nvSpPr>
        <p:spPr bwMode="auto">
          <a:xfrm>
            <a:off x="92075" y="98425"/>
            <a:ext cx="8956675" cy="179388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639"/>
              <a:gd name="T19" fmla="*/ 0 h 113"/>
              <a:gd name="T20" fmla="*/ 5639 w 5639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626" name="Freeform 28"/>
          <p:cNvSpPr>
            <a:spLocks noChangeArrowheads="1"/>
          </p:cNvSpPr>
          <p:nvPr/>
        </p:nvSpPr>
        <p:spPr bwMode="auto">
          <a:xfrm>
            <a:off x="92075" y="307975"/>
            <a:ext cx="8955088" cy="9382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627" name="Freeform 29"/>
          <p:cNvSpPr>
            <a:spLocks noChangeArrowheads="1"/>
          </p:cNvSpPr>
          <p:nvPr/>
        </p:nvSpPr>
        <p:spPr bwMode="auto">
          <a:xfrm>
            <a:off x="92075" y="306388"/>
            <a:ext cx="8955088" cy="836612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76BC71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628" name="Rectangle 32"/>
          <p:cNvSpPr>
            <a:spLocks noChangeArrowheads="1"/>
          </p:cNvSpPr>
          <p:nvPr/>
        </p:nvSpPr>
        <p:spPr bwMode="auto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629" name="Freeform 35"/>
          <p:cNvSpPr>
            <a:spLocks noChangeArrowheads="1"/>
          </p:cNvSpPr>
          <p:nvPr/>
        </p:nvSpPr>
        <p:spPr bwMode="auto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8"/>
              <a:gd name="T16" fmla="*/ 0 h 33"/>
              <a:gd name="T17" fmla="*/ 1358 w 1358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29999"/>
            </a:srgbClr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630" name="Rectangle 30" descr="7"/>
          <p:cNvSpPr>
            <a:spLocks noChangeArrowheads="1"/>
          </p:cNvSpPr>
          <p:nvPr/>
        </p:nvSpPr>
        <p:spPr bwMode="auto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 cmpd="sng">
            <a:solidFill>
              <a:srgbClr val="FFFFFF"/>
            </a:solidFill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631" name="Rectangle 31" descr="4"/>
          <p:cNvSpPr>
            <a:spLocks noChangeArrowheads="1"/>
          </p:cNvSpPr>
          <p:nvPr/>
        </p:nvSpPr>
        <p:spPr bwMode="auto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 cmpd="sng">
            <a:solidFill>
              <a:srgbClr val="FFFFFF"/>
            </a:solidFill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632" name="Rectangle 36"/>
          <p:cNvSpPr>
            <a:spLocks noChangeArrowheads="1"/>
          </p:cNvSpPr>
          <p:nvPr/>
        </p:nvSpPr>
        <p:spPr bwMode="auto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29999"/>
            </a:srgbClr>
          </a:solidFill>
          <a:ln w="9525" cmpd="sng">
            <a:solidFill>
              <a:srgbClr val="FFFFFF"/>
            </a:solidFill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63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634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95288" y="549275"/>
            <a:ext cx="2311400" cy="290513"/>
          </a:xfrm>
        </p:spPr>
        <p:txBody>
          <a:bodyPr/>
          <a:lstStyle>
            <a:lvl1pPr>
              <a:defRPr sz="2400" b="1" dirty="0">
                <a:solidFill>
                  <a:srgbClr val="FF0000"/>
                </a:solidFill>
                <a:latin typeface="叶根友毛笔行书2.0版" pitchFamily="2" charset="-122"/>
                <a:ea typeface="叶根友毛笔行书2.0版" pitchFamily="2" charset="-122"/>
              </a:defRPr>
            </a:lvl1pPr>
          </a:lstStyle>
          <a:p>
            <a:r>
              <a:rPr lang="zh-CN" altLang="en-US"/>
              <a:t>植物保护技术</a:t>
            </a:r>
            <a:endParaRPr lang="en-US"/>
          </a:p>
        </p:txBody>
      </p:sp>
      <p:sp>
        <p:nvSpPr>
          <p:cNvPr id="104863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321E434-86B4-4B7C-AD15-C570FD9E079E}" type="slidenum">
              <a:rPr lang="en-US"/>
            </a:fld>
            <a:endParaRPr lang="en-US"/>
          </a:p>
        </p:txBody>
      </p:sp>
      <p:pic>
        <p:nvPicPr>
          <p:cNvPr id="2097153" name="图片 31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5693" y="87820"/>
            <a:ext cx="348169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0" grpId="0" animBg="1" autoUpdateAnimBg="0"/>
      <p:bldP spid="1048631" grpId="0" animBg="1" autoUpdateAnimBg="0"/>
      <p:bldP spid="1048632" grpId="0" animBg="1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PhAnim="0" showMasterSp="0">
  <p:cSld name="标题和内容">
    <p:spTree>
      <p:nvGrpSpPr>
        <p:cNvPr id="3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" name="Group 2"/>
          <p:cNvGrpSpPr/>
          <p:nvPr/>
        </p:nvGrpSpPr>
        <p:grpSpPr bwMode="auto">
          <a:xfrm>
            <a:off x="4716463" y="5157788"/>
            <a:ext cx="4229100" cy="1347787"/>
            <a:chOff x="0" y="0"/>
            <a:chExt cx="1455" cy="425"/>
          </a:xfrm>
        </p:grpSpPr>
        <p:sp>
          <p:nvSpPr>
            <p:cNvPr id="1049300" name="Freeform 8"/>
            <p:cNvSpPr/>
            <p:nvPr/>
          </p:nvSpPr>
          <p:spPr bwMode="auto">
            <a:xfrm>
              <a:off x="326" y="304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1"/>
                <a:gd name="T56" fmla="*/ 39 w 39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01" name="Freeform 9"/>
            <p:cNvSpPr/>
            <p:nvPr/>
          </p:nvSpPr>
          <p:spPr bwMode="auto">
            <a:xfrm>
              <a:off x="705" y="286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139"/>
                <a:gd name="T56" fmla="*/ 45 w 45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02" name="Freeform 10"/>
            <p:cNvSpPr/>
            <p:nvPr/>
          </p:nvSpPr>
          <p:spPr bwMode="auto">
            <a:xfrm>
              <a:off x="199" y="214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211"/>
                <a:gd name="T122" fmla="*/ 146 w 146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03" name="Freeform 11"/>
            <p:cNvSpPr/>
            <p:nvPr/>
          </p:nvSpPr>
          <p:spPr bwMode="auto">
            <a:xfrm>
              <a:off x="1226" y="214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211"/>
                <a:gd name="T122" fmla="*/ 144 w 144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04" name="Freeform 12"/>
            <p:cNvSpPr/>
            <p:nvPr/>
          </p:nvSpPr>
          <p:spPr bwMode="auto">
            <a:xfrm>
              <a:off x="1065" y="293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132"/>
                <a:gd name="T104" fmla="*/ 89 w 89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05" name="Freeform 13"/>
            <p:cNvSpPr/>
            <p:nvPr/>
          </p:nvSpPr>
          <p:spPr bwMode="auto">
            <a:xfrm>
              <a:off x="864" y="239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"/>
                <a:gd name="T148" fmla="*/ 0 h 186"/>
                <a:gd name="T149" fmla="*/ 88 w 88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06" name="Freeform 14"/>
            <p:cNvSpPr/>
            <p:nvPr/>
          </p:nvSpPr>
          <p:spPr bwMode="auto">
            <a:xfrm>
              <a:off x="348" y="69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56"/>
                <a:gd name="T98" fmla="*/ 166 w 166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07" name="Freeform 15"/>
            <p:cNvSpPr/>
            <p:nvPr/>
          </p:nvSpPr>
          <p:spPr bwMode="auto">
            <a:xfrm>
              <a:off x="948" y="215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210"/>
                <a:gd name="T113" fmla="*/ 92 w 92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08" name="Freeform 16"/>
            <p:cNvSpPr/>
            <p:nvPr/>
          </p:nvSpPr>
          <p:spPr bwMode="auto">
            <a:xfrm>
              <a:off x="0" y="133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292"/>
                <a:gd name="T131" fmla="*/ 128 w 128"/>
                <a:gd name="T132" fmla="*/ 292 h 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09" name="Freeform 17"/>
            <p:cNvSpPr/>
            <p:nvPr/>
          </p:nvSpPr>
          <p:spPr bwMode="auto">
            <a:xfrm>
              <a:off x="1030" y="168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257"/>
                <a:gd name="T104" fmla="*/ 68 w 68"/>
                <a:gd name="T105" fmla="*/ 257 h 2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10" name="Freeform 18"/>
            <p:cNvSpPr/>
            <p:nvPr/>
          </p:nvSpPr>
          <p:spPr bwMode="auto">
            <a:xfrm>
              <a:off x="106" y="0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"/>
                <a:gd name="T130" fmla="*/ 0 h 425"/>
                <a:gd name="T131" fmla="*/ 111 w 111"/>
                <a:gd name="T132" fmla="*/ 425 h 4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11" name="Freeform 19"/>
            <p:cNvSpPr/>
            <p:nvPr/>
          </p:nvSpPr>
          <p:spPr bwMode="auto">
            <a:xfrm>
              <a:off x="499" y="197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12" name="Freeform 20"/>
            <p:cNvSpPr/>
            <p:nvPr/>
          </p:nvSpPr>
          <p:spPr bwMode="auto">
            <a:xfrm>
              <a:off x="1355" y="197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13" name="Freeform 21"/>
            <p:cNvSpPr/>
            <p:nvPr/>
          </p:nvSpPr>
          <p:spPr bwMode="auto">
            <a:xfrm>
              <a:off x="707" y="23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5"/>
                <a:gd name="T145" fmla="*/ 0 h 402"/>
                <a:gd name="T146" fmla="*/ 175 w 17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14" name="Freeform 22"/>
            <p:cNvSpPr/>
            <p:nvPr/>
          </p:nvSpPr>
          <p:spPr bwMode="auto">
            <a:xfrm>
              <a:off x="595" y="52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15" name="Freeform 23"/>
            <p:cNvSpPr/>
            <p:nvPr/>
          </p:nvSpPr>
          <p:spPr bwMode="auto">
            <a:xfrm>
              <a:off x="1142" y="52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1049316" name="Freeform 25"/>
          <p:cNvSpPr>
            <a:spLocks noChangeArrowheads="1"/>
          </p:cNvSpPr>
          <p:nvPr/>
        </p:nvSpPr>
        <p:spPr bwMode="auto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1"/>
              <a:gd name="T22" fmla="*/ 0 h 198"/>
              <a:gd name="T23" fmla="*/ 5651 w 5651"/>
              <a:gd name="T24" fmla="*/ 198 h 1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317" name="Freeform 26"/>
          <p:cNvSpPr>
            <a:spLocks noChangeArrowheads="1"/>
          </p:cNvSpPr>
          <p:nvPr userDrawn="1"/>
        </p:nvSpPr>
        <p:spPr bwMode="auto">
          <a:xfrm>
            <a:off x="0" y="6092825"/>
            <a:ext cx="9070975" cy="765175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0"/>
              <a:gd name="T22" fmla="*/ 0 h 176"/>
              <a:gd name="T23" fmla="*/ 5650 w 5650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</p:spPr>
        <p:txBody>
          <a:bodyPr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318" name="Freeform 28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319" name="Freeform 29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76BC71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叶根友毛笔行书2.0版" pitchFamily="2" charset="-122"/>
                <a:ea typeface="叶根友毛笔行书2.0版" pitchFamily="2" charset="-122"/>
              </a:rPr>
              <a:t>    植物化学保护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320" name="Rectangle 32"/>
          <p:cNvSpPr>
            <a:spLocks noChangeArrowheads="1"/>
          </p:cNvSpPr>
          <p:nvPr/>
        </p:nvSpPr>
        <p:spPr bwMode="auto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321" name="Freeform 35"/>
          <p:cNvSpPr>
            <a:spLocks noChangeArrowheads="1"/>
          </p:cNvSpPr>
          <p:nvPr/>
        </p:nvSpPr>
        <p:spPr bwMode="auto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8"/>
              <a:gd name="T16" fmla="*/ 0 h 33"/>
              <a:gd name="T17" fmla="*/ 1358 w 1358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29999"/>
            </a:srgbClr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32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2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9324" name="日期占位符 3"/>
          <p:cNvSpPr>
            <a:spLocks noGrp="1"/>
          </p:cNvSpPr>
          <p:nvPr>
            <p:ph type="dt" sz="half" idx="10"/>
          </p:nvPr>
        </p:nvSpPr>
        <p:spPr>
          <a:xfrm>
            <a:off x="2411413" y="6165850"/>
            <a:ext cx="1712912" cy="2905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104932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104932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BE2B9F-EAED-4A1F-A03F-189198117739}" type="slidenum">
              <a:rPr lang="en-US"/>
            </a:fld>
            <a:endParaRPr lang="en-US" dirty="0"/>
          </a:p>
        </p:txBody>
      </p:sp>
      <p:pic>
        <p:nvPicPr>
          <p:cNvPr id="2097560" name="图片 2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693" y="87820"/>
            <a:ext cx="348169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322" grpId="0" autoUpdateAnimBg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3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5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126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127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12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12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13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E3C03678-D63C-4BF8-93EC-895FD5D9D57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3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1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132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1049133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13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13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13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5A24D3E6-E7BB-4137-B61A-980BFBB2A41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3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37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13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13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14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14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DE3EB155-8C42-4FAA-AB60-1EB98DB827C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3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20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121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12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12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12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CC8820E9-E8D8-4C6F-B8E5-3D541BA353D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PhAnim="0" showMasterSp="0">
  <p:cSld name="节标题">
    <p:spTree>
      <p:nvGrpSpPr>
        <p:cNvPr id="3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roup 2"/>
          <p:cNvGrpSpPr/>
          <p:nvPr/>
        </p:nvGrpSpPr>
        <p:grpSpPr bwMode="auto">
          <a:xfrm>
            <a:off x="4716463" y="5157788"/>
            <a:ext cx="4229100" cy="1347787"/>
            <a:chOff x="0" y="0"/>
            <a:chExt cx="1455" cy="425"/>
          </a:xfrm>
        </p:grpSpPr>
        <p:sp>
          <p:nvSpPr>
            <p:cNvPr id="1049382" name="Freeform 8"/>
            <p:cNvSpPr/>
            <p:nvPr/>
          </p:nvSpPr>
          <p:spPr bwMode="auto">
            <a:xfrm>
              <a:off x="326" y="304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1"/>
                <a:gd name="T56" fmla="*/ 39 w 39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83" name="Freeform 9"/>
            <p:cNvSpPr/>
            <p:nvPr/>
          </p:nvSpPr>
          <p:spPr bwMode="auto">
            <a:xfrm>
              <a:off x="705" y="286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139"/>
                <a:gd name="T56" fmla="*/ 45 w 45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84" name="Freeform 10"/>
            <p:cNvSpPr/>
            <p:nvPr/>
          </p:nvSpPr>
          <p:spPr bwMode="auto">
            <a:xfrm>
              <a:off x="199" y="214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211"/>
                <a:gd name="T122" fmla="*/ 146 w 146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85" name="Freeform 11"/>
            <p:cNvSpPr/>
            <p:nvPr/>
          </p:nvSpPr>
          <p:spPr bwMode="auto">
            <a:xfrm>
              <a:off x="1226" y="214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211"/>
                <a:gd name="T122" fmla="*/ 144 w 144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86" name="Freeform 12"/>
            <p:cNvSpPr/>
            <p:nvPr/>
          </p:nvSpPr>
          <p:spPr bwMode="auto">
            <a:xfrm>
              <a:off x="1065" y="293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132"/>
                <a:gd name="T104" fmla="*/ 89 w 89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87" name="Freeform 13"/>
            <p:cNvSpPr/>
            <p:nvPr/>
          </p:nvSpPr>
          <p:spPr bwMode="auto">
            <a:xfrm>
              <a:off x="864" y="239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"/>
                <a:gd name="T148" fmla="*/ 0 h 186"/>
                <a:gd name="T149" fmla="*/ 88 w 88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88" name="Freeform 14"/>
            <p:cNvSpPr/>
            <p:nvPr/>
          </p:nvSpPr>
          <p:spPr bwMode="auto">
            <a:xfrm>
              <a:off x="348" y="69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56"/>
                <a:gd name="T98" fmla="*/ 166 w 166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89" name="Freeform 15"/>
            <p:cNvSpPr/>
            <p:nvPr/>
          </p:nvSpPr>
          <p:spPr bwMode="auto">
            <a:xfrm>
              <a:off x="948" y="215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210"/>
                <a:gd name="T113" fmla="*/ 92 w 92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90" name="Freeform 16"/>
            <p:cNvSpPr/>
            <p:nvPr/>
          </p:nvSpPr>
          <p:spPr bwMode="auto">
            <a:xfrm>
              <a:off x="0" y="133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292"/>
                <a:gd name="T131" fmla="*/ 128 w 128"/>
                <a:gd name="T132" fmla="*/ 292 h 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91" name="Freeform 17"/>
            <p:cNvSpPr/>
            <p:nvPr/>
          </p:nvSpPr>
          <p:spPr bwMode="auto">
            <a:xfrm>
              <a:off x="1030" y="168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257"/>
                <a:gd name="T104" fmla="*/ 68 w 68"/>
                <a:gd name="T105" fmla="*/ 257 h 2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92" name="Freeform 18"/>
            <p:cNvSpPr/>
            <p:nvPr/>
          </p:nvSpPr>
          <p:spPr bwMode="auto">
            <a:xfrm>
              <a:off x="106" y="0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"/>
                <a:gd name="T130" fmla="*/ 0 h 425"/>
                <a:gd name="T131" fmla="*/ 111 w 111"/>
                <a:gd name="T132" fmla="*/ 425 h 4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93" name="Freeform 19"/>
            <p:cNvSpPr/>
            <p:nvPr/>
          </p:nvSpPr>
          <p:spPr bwMode="auto">
            <a:xfrm>
              <a:off x="499" y="197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94" name="Freeform 20"/>
            <p:cNvSpPr/>
            <p:nvPr/>
          </p:nvSpPr>
          <p:spPr bwMode="auto">
            <a:xfrm>
              <a:off x="1355" y="197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95" name="Freeform 21"/>
            <p:cNvSpPr/>
            <p:nvPr/>
          </p:nvSpPr>
          <p:spPr bwMode="auto">
            <a:xfrm>
              <a:off x="707" y="23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5"/>
                <a:gd name="T145" fmla="*/ 0 h 402"/>
                <a:gd name="T146" fmla="*/ 175 w 17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96" name="Freeform 22"/>
            <p:cNvSpPr/>
            <p:nvPr/>
          </p:nvSpPr>
          <p:spPr bwMode="auto">
            <a:xfrm>
              <a:off x="595" y="52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97" name="Freeform 23"/>
            <p:cNvSpPr/>
            <p:nvPr/>
          </p:nvSpPr>
          <p:spPr bwMode="auto">
            <a:xfrm>
              <a:off x="1142" y="52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1049398" name="Freeform 25"/>
          <p:cNvSpPr>
            <a:spLocks noChangeArrowheads="1"/>
          </p:cNvSpPr>
          <p:nvPr/>
        </p:nvSpPr>
        <p:spPr bwMode="auto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1"/>
              <a:gd name="T22" fmla="*/ 0 h 198"/>
              <a:gd name="T23" fmla="*/ 5651 w 5651"/>
              <a:gd name="T24" fmla="*/ 198 h 1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399" name="Freeform 26"/>
          <p:cNvSpPr>
            <a:spLocks noChangeArrowheads="1"/>
          </p:cNvSpPr>
          <p:nvPr userDrawn="1"/>
        </p:nvSpPr>
        <p:spPr bwMode="auto">
          <a:xfrm>
            <a:off x="0" y="6092825"/>
            <a:ext cx="9070975" cy="765175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0"/>
              <a:gd name="T22" fmla="*/ 0 h 176"/>
              <a:gd name="T23" fmla="*/ 5650 w 5650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</p:spPr>
        <p:txBody>
          <a:bodyPr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400" name="Freeform 28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401" name="Freeform 29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76BC71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叶根友毛笔行书2.0版" pitchFamily="2" charset="-122"/>
                <a:ea typeface="叶根友毛笔行书2.0版" pitchFamily="2" charset="-122"/>
              </a:rPr>
              <a:t>    植物化学保护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402" name="Rectangle 32"/>
          <p:cNvSpPr>
            <a:spLocks noChangeArrowheads="1"/>
          </p:cNvSpPr>
          <p:nvPr/>
        </p:nvSpPr>
        <p:spPr bwMode="auto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403" name="Freeform 35"/>
          <p:cNvSpPr>
            <a:spLocks noChangeArrowheads="1"/>
          </p:cNvSpPr>
          <p:nvPr/>
        </p:nvSpPr>
        <p:spPr bwMode="auto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8"/>
              <a:gd name="T16" fmla="*/ 0 h 33"/>
              <a:gd name="T17" fmla="*/ 1358 w 1358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29999"/>
            </a:srgbClr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404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05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06" name="日期占位符 3"/>
          <p:cNvSpPr>
            <a:spLocks noGrp="1"/>
          </p:cNvSpPr>
          <p:nvPr>
            <p:ph type="dt" sz="half" idx="10"/>
          </p:nvPr>
        </p:nvSpPr>
        <p:spPr>
          <a:xfrm>
            <a:off x="2411413" y="6165850"/>
            <a:ext cx="1712912" cy="2905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ea typeface="+mn-ea"/>
              </a:defRPr>
            </a:lvl1pPr>
          </a:lstStyle>
          <a:p>
            <a:fld id="{E3130FF6-5706-4831-9AB9-55CA7278DA06}" type="datetimeFigureOut">
              <a:rPr lang="zh-CN" altLang="en-US"/>
            </a:fld>
            <a:endParaRPr lang="zh-CN" altLang="en-US"/>
          </a:p>
        </p:txBody>
      </p:sp>
      <p:sp>
        <p:nvSpPr>
          <p:cNvPr id="104940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40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095EAE-13ED-458C-8668-2B9589A27A65}" type="slidenum">
              <a:rPr lang="zh-CN" altLang="en-US"/>
            </a:fld>
            <a:endParaRPr lang="zh-CN" altLang="en-US"/>
          </a:p>
        </p:txBody>
      </p:sp>
      <p:pic>
        <p:nvPicPr>
          <p:cNvPr id="2097563" name="图片 2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693" y="87820"/>
            <a:ext cx="348169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04" grpId="0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PhAnim="0" showMasterSp="0">
  <p:cSld name="两栏内容">
    <p:spTree>
      <p:nvGrpSpPr>
        <p:cNvPr id="3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roup 2"/>
          <p:cNvGrpSpPr/>
          <p:nvPr/>
        </p:nvGrpSpPr>
        <p:grpSpPr bwMode="auto">
          <a:xfrm>
            <a:off x="4716463" y="5157788"/>
            <a:ext cx="4229100" cy="1347787"/>
            <a:chOff x="0" y="0"/>
            <a:chExt cx="1455" cy="425"/>
          </a:xfrm>
        </p:grpSpPr>
        <p:sp>
          <p:nvSpPr>
            <p:cNvPr id="1049409" name="Freeform 8"/>
            <p:cNvSpPr/>
            <p:nvPr/>
          </p:nvSpPr>
          <p:spPr bwMode="auto">
            <a:xfrm>
              <a:off x="326" y="304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1"/>
                <a:gd name="T56" fmla="*/ 39 w 39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10" name="Freeform 9"/>
            <p:cNvSpPr/>
            <p:nvPr/>
          </p:nvSpPr>
          <p:spPr bwMode="auto">
            <a:xfrm>
              <a:off x="705" y="286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139"/>
                <a:gd name="T56" fmla="*/ 45 w 45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11" name="Freeform 10"/>
            <p:cNvSpPr/>
            <p:nvPr/>
          </p:nvSpPr>
          <p:spPr bwMode="auto">
            <a:xfrm>
              <a:off x="199" y="214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211"/>
                <a:gd name="T122" fmla="*/ 146 w 146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12" name="Freeform 11"/>
            <p:cNvSpPr/>
            <p:nvPr/>
          </p:nvSpPr>
          <p:spPr bwMode="auto">
            <a:xfrm>
              <a:off x="1226" y="214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211"/>
                <a:gd name="T122" fmla="*/ 144 w 144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13" name="Freeform 12"/>
            <p:cNvSpPr/>
            <p:nvPr/>
          </p:nvSpPr>
          <p:spPr bwMode="auto">
            <a:xfrm>
              <a:off x="1065" y="293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132"/>
                <a:gd name="T104" fmla="*/ 89 w 89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14" name="Freeform 13"/>
            <p:cNvSpPr/>
            <p:nvPr/>
          </p:nvSpPr>
          <p:spPr bwMode="auto">
            <a:xfrm>
              <a:off x="864" y="239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"/>
                <a:gd name="T148" fmla="*/ 0 h 186"/>
                <a:gd name="T149" fmla="*/ 88 w 88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15" name="Freeform 14"/>
            <p:cNvSpPr/>
            <p:nvPr/>
          </p:nvSpPr>
          <p:spPr bwMode="auto">
            <a:xfrm>
              <a:off x="348" y="69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56"/>
                <a:gd name="T98" fmla="*/ 166 w 166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16" name="Freeform 15"/>
            <p:cNvSpPr/>
            <p:nvPr/>
          </p:nvSpPr>
          <p:spPr bwMode="auto">
            <a:xfrm>
              <a:off x="948" y="215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210"/>
                <a:gd name="T113" fmla="*/ 92 w 92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17" name="Freeform 16"/>
            <p:cNvSpPr/>
            <p:nvPr/>
          </p:nvSpPr>
          <p:spPr bwMode="auto">
            <a:xfrm>
              <a:off x="0" y="133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292"/>
                <a:gd name="T131" fmla="*/ 128 w 128"/>
                <a:gd name="T132" fmla="*/ 292 h 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18" name="Freeform 17"/>
            <p:cNvSpPr/>
            <p:nvPr/>
          </p:nvSpPr>
          <p:spPr bwMode="auto">
            <a:xfrm>
              <a:off x="1030" y="168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257"/>
                <a:gd name="T104" fmla="*/ 68 w 68"/>
                <a:gd name="T105" fmla="*/ 257 h 2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19" name="Freeform 18"/>
            <p:cNvSpPr/>
            <p:nvPr/>
          </p:nvSpPr>
          <p:spPr bwMode="auto">
            <a:xfrm>
              <a:off x="106" y="0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"/>
                <a:gd name="T130" fmla="*/ 0 h 425"/>
                <a:gd name="T131" fmla="*/ 111 w 111"/>
                <a:gd name="T132" fmla="*/ 425 h 4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20" name="Freeform 19"/>
            <p:cNvSpPr/>
            <p:nvPr/>
          </p:nvSpPr>
          <p:spPr bwMode="auto">
            <a:xfrm>
              <a:off x="499" y="197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21" name="Freeform 20"/>
            <p:cNvSpPr/>
            <p:nvPr/>
          </p:nvSpPr>
          <p:spPr bwMode="auto">
            <a:xfrm>
              <a:off x="1355" y="197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22" name="Freeform 21"/>
            <p:cNvSpPr/>
            <p:nvPr/>
          </p:nvSpPr>
          <p:spPr bwMode="auto">
            <a:xfrm>
              <a:off x="707" y="23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5"/>
                <a:gd name="T145" fmla="*/ 0 h 402"/>
                <a:gd name="T146" fmla="*/ 175 w 17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23" name="Freeform 22"/>
            <p:cNvSpPr/>
            <p:nvPr/>
          </p:nvSpPr>
          <p:spPr bwMode="auto">
            <a:xfrm>
              <a:off x="595" y="52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24" name="Freeform 23"/>
            <p:cNvSpPr/>
            <p:nvPr/>
          </p:nvSpPr>
          <p:spPr bwMode="auto">
            <a:xfrm>
              <a:off x="1142" y="52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1049425" name="Freeform 25"/>
          <p:cNvSpPr>
            <a:spLocks noChangeArrowheads="1"/>
          </p:cNvSpPr>
          <p:nvPr/>
        </p:nvSpPr>
        <p:spPr bwMode="auto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1"/>
              <a:gd name="T22" fmla="*/ 0 h 198"/>
              <a:gd name="T23" fmla="*/ 5651 w 5651"/>
              <a:gd name="T24" fmla="*/ 198 h 1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426" name="Freeform 26"/>
          <p:cNvSpPr>
            <a:spLocks noChangeArrowheads="1"/>
          </p:cNvSpPr>
          <p:nvPr userDrawn="1"/>
        </p:nvSpPr>
        <p:spPr bwMode="auto">
          <a:xfrm>
            <a:off x="0" y="6092825"/>
            <a:ext cx="9070975" cy="765175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0"/>
              <a:gd name="T22" fmla="*/ 0 h 176"/>
              <a:gd name="T23" fmla="*/ 5650 w 5650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</p:spPr>
        <p:txBody>
          <a:bodyPr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427" name="Freeform 28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428" name="Freeform 29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76BC71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叶根友毛笔行书2.0版" pitchFamily="2" charset="-122"/>
                <a:ea typeface="叶根友毛笔行书2.0版" pitchFamily="2" charset="-122"/>
              </a:rPr>
              <a:t>    植物化学保护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429" name="Rectangle 32"/>
          <p:cNvSpPr>
            <a:spLocks noChangeArrowheads="1"/>
          </p:cNvSpPr>
          <p:nvPr/>
        </p:nvSpPr>
        <p:spPr bwMode="auto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430" name="Freeform 35"/>
          <p:cNvSpPr>
            <a:spLocks noChangeArrowheads="1"/>
          </p:cNvSpPr>
          <p:nvPr/>
        </p:nvSpPr>
        <p:spPr bwMode="auto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8"/>
              <a:gd name="T16" fmla="*/ 0 h 33"/>
              <a:gd name="T17" fmla="*/ 1358 w 1358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29999"/>
            </a:srgbClr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43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32" name="内容占位符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3" name="内容占位符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34" name="日期占位符 4"/>
          <p:cNvSpPr>
            <a:spLocks noGrp="1"/>
          </p:cNvSpPr>
          <p:nvPr>
            <p:ph type="dt" sz="half" idx="10"/>
          </p:nvPr>
        </p:nvSpPr>
        <p:spPr>
          <a:xfrm>
            <a:off x="2411413" y="6165850"/>
            <a:ext cx="1712912" cy="2905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ea typeface="+mn-ea"/>
              </a:defRPr>
            </a:lvl1pPr>
          </a:lstStyle>
          <a:p>
            <a:fld id="{4A315AC9-068F-4927-A4CF-9929964EBBF7}" type="datetimeFigureOut">
              <a:rPr lang="zh-CN" altLang="en-US"/>
            </a:fld>
            <a:endParaRPr lang="zh-CN" altLang="en-US"/>
          </a:p>
        </p:txBody>
      </p:sp>
      <p:sp>
        <p:nvSpPr>
          <p:cNvPr id="1049435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43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FAF1ABF-0F29-4BA2-8729-759B35A4C23C}" type="slidenum">
              <a:rPr lang="zh-CN" altLang="en-US"/>
            </a:fld>
            <a:endParaRPr lang="zh-CN" altLang="en-US"/>
          </a:p>
        </p:txBody>
      </p:sp>
      <p:pic>
        <p:nvPicPr>
          <p:cNvPr id="2097564" name="图片 3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693" y="87820"/>
            <a:ext cx="348169" cy="360000"/>
          </a:xfrm>
          <a:prstGeom prst="rect">
            <a:avLst/>
          </a:prstGeom>
        </p:spPr>
      </p:pic>
      <p:pic>
        <p:nvPicPr>
          <p:cNvPr id="2097565" name="图片 3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093" y="240220"/>
            <a:ext cx="348169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31" grpId="0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PhAnim="0" showMasterSp="0">
  <p:cSld name="比较">
    <p:spTree>
      <p:nvGrpSpPr>
        <p:cNvPr id="3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roup 2"/>
          <p:cNvGrpSpPr/>
          <p:nvPr/>
        </p:nvGrpSpPr>
        <p:grpSpPr bwMode="auto">
          <a:xfrm>
            <a:off x="4716463" y="5157788"/>
            <a:ext cx="4229100" cy="1347787"/>
            <a:chOff x="0" y="0"/>
            <a:chExt cx="1455" cy="425"/>
          </a:xfrm>
        </p:grpSpPr>
        <p:sp>
          <p:nvSpPr>
            <p:cNvPr id="1049437" name="Freeform 8"/>
            <p:cNvSpPr/>
            <p:nvPr/>
          </p:nvSpPr>
          <p:spPr bwMode="auto">
            <a:xfrm>
              <a:off x="326" y="304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1"/>
                <a:gd name="T56" fmla="*/ 39 w 39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38" name="Freeform 9"/>
            <p:cNvSpPr/>
            <p:nvPr/>
          </p:nvSpPr>
          <p:spPr bwMode="auto">
            <a:xfrm>
              <a:off x="705" y="286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139"/>
                <a:gd name="T56" fmla="*/ 45 w 45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39" name="Freeform 10"/>
            <p:cNvSpPr/>
            <p:nvPr/>
          </p:nvSpPr>
          <p:spPr bwMode="auto">
            <a:xfrm>
              <a:off x="199" y="214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211"/>
                <a:gd name="T122" fmla="*/ 146 w 146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40" name="Freeform 11"/>
            <p:cNvSpPr/>
            <p:nvPr/>
          </p:nvSpPr>
          <p:spPr bwMode="auto">
            <a:xfrm>
              <a:off x="1226" y="214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211"/>
                <a:gd name="T122" fmla="*/ 144 w 144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41" name="Freeform 12"/>
            <p:cNvSpPr/>
            <p:nvPr/>
          </p:nvSpPr>
          <p:spPr bwMode="auto">
            <a:xfrm>
              <a:off x="1065" y="293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132"/>
                <a:gd name="T104" fmla="*/ 89 w 89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42" name="Freeform 13"/>
            <p:cNvSpPr/>
            <p:nvPr/>
          </p:nvSpPr>
          <p:spPr bwMode="auto">
            <a:xfrm>
              <a:off x="864" y="239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"/>
                <a:gd name="T148" fmla="*/ 0 h 186"/>
                <a:gd name="T149" fmla="*/ 88 w 88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43" name="Freeform 14"/>
            <p:cNvSpPr/>
            <p:nvPr/>
          </p:nvSpPr>
          <p:spPr bwMode="auto">
            <a:xfrm>
              <a:off x="348" y="69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56"/>
                <a:gd name="T98" fmla="*/ 166 w 166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44" name="Freeform 15"/>
            <p:cNvSpPr/>
            <p:nvPr/>
          </p:nvSpPr>
          <p:spPr bwMode="auto">
            <a:xfrm>
              <a:off x="948" y="215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210"/>
                <a:gd name="T113" fmla="*/ 92 w 92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45" name="Freeform 16"/>
            <p:cNvSpPr/>
            <p:nvPr/>
          </p:nvSpPr>
          <p:spPr bwMode="auto">
            <a:xfrm>
              <a:off x="0" y="133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292"/>
                <a:gd name="T131" fmla="*/ 128 w 128"/>
                <a:gd name="T132" fmla="*/ 292 h 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46" name="Freeform 17"/>
            <p:cNvSpPr/>
            <p:nvPr/>
          </p:nvSpPr>
          <p:spPr bwMode="auto">
            <a:xfrm>
              <a:off x="1030" y="168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257"/>
                <a:gd name="T104" fmla="*/ 68 w 68"/>
                <a:gd name="T105" fmla="*/ 257 h 2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47" name="Freeform 18"/>
            <p:cNvSpPr/>
            <p:nvPr/>
          </p:nvSpPr>
          <p:spPr bwMode="auto">
            <a:xfrm>
              <a:off x="106" y="0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"/>
                <a:gd name="T130" fmla="*/ 0 h 425"/>
                <a:gd name="T131" fmla="*/ 111 w 111"/>
                <a:gd name="T132" fmla="*/ 425 h 4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48" name="Freeform 19"/>
            <p:cNvSpPr/>
            <p:nvPr/>
          </p:nvSpPr>
          <p:spPr bwMode="auto">
            <a:xfrm>
              <a:off x="499" y="197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49" name="Freeform 20"/>
            <p:cNvSpPr/>
            <p:nvPr/>
          </p:nvSpPr>
          <p:spPr bwMode="auto">
            <a:xfrm>
              <a:off x="1355" y="197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50" name="Freeform 21"/>
            <p:cNvSpPr/>
            <p:nvPr/>
          </p:nvSpPr>
          <p:spPr bwMode="auto">
            <a:xfrm>
              <a:off x="707" y="23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5"/>
                <a:gd name="T145" fmla="*/ 0 h 402"/>
                <a:gd name="T146" fmla="*/ 175 w 17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51" name="Freeform 22"/>
            <p:cNvSpPr/>
            <p:nvPr/>
          </p:nvSpPr>
          <p:spPr bwMode="auto">
            <a:xfrm>
              <a:off x="595" y="52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52" name="Freeform 23"/>
            <p:cNvSpPr/>
            <p:nvPr/>
          </p:nvSpPr>
          <p:spPr bwMode="auto">
            <a:xfrm>
              <a:off x="1142" y="52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1049453" name="Freeform 25"/>
          <p:cNvSpPr>
            <a:spLocks noChangeArrowheads="1"/>
          </p:cNvSpPr>
          <p:nvPr/>
        </p:nvSpPr>
        <p:spPr bwMode="auto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1"/>
              <a:gd name="T22" fmla="*/ 0 h 198"/>
              <a:gd name="T23" fmla="*/ 5651 w 5651"/>
              <a:gd name="T24" fmla="*/ 198 h 1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454" name="Freeform 26"/>
          <p:cNvSpPr>
            <a:spLocks noChangeArrowheads="1"/>
          </p:cNvSpPr>
          <p:nvPr userDrawn="1"/>
        </p:nvSpPr>
        <p:spPr bwMode="auto">
          <a:xfrm>
            <a:off x="0" y="6092825"/>
            <a:ext cx="9070975" cy="765175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0"/>
              <a:gd name="T22" fmla="*/ 0 h 176"/>
              <a:gd name="T23" fmla="*/ 5650 w 5650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</p:spPr>
        <p:txBody>
          <a:bodyPr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455" name="Freeform 28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456" name="Freeform 29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76BC71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叶根友毛笔行书2.0版" pitchFamily="2" charset="-122"/>
                <a:ea typeface="叶根友毛笔行书2.0版" pitchFamily="2" charset="-122"/>
              </a:rPr>
              <a:t>    植物化学保护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457" name="Rectangle 32"/>
          <p:cNvSpPr>
            <a:spLocks noChangeArrowheads="1"/>
          </p:cNvSpPr>
          <p:nvPr/>
        </p:nvSpPr>
        <p:spPr bwMode="auto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458" name="Freeform 35"/>
          <p:cNvSpPr>
            <a:spLocks noChangeArrowheads="1"/>
          </p:cNvSpPr>
          <p:nvPr/>
        </p:nvSpPr>
        <p:spPr bwMode="auto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8"/>
              <a:gd name="T16" fmla="*/ 0 h 33"/>
              <a:gd name="T17" fmla="*/ 1358 w 1358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29999"/>
            </a:srgbClr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459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60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1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2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63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64" name="日期占位符 6"/>
          <p:cNvSpPr>
            <a:spLocks noGrp="1"/>
          </p:cNvSpPr>
          <p:nvPr>
            <p:ph type="dt" sz="half" idx="10"/>
          </p:nvPr>
        </p:nvSpPr>
        <p:spPr>
          <a:xfrm>
            <a:off x="2411413" y="6165850"/>
            <a:ext cx="1712912" cy="2905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ea typeface="+mn-ea"/>
              </a:defRPr>
            </a:lvl1pPr>
          </a:lstStyle>
          <a:p>
            <a:fld id="{29D4D0B3-B6DC-4AEB-8885-222B73445E3E}" type="datetimeFigureOut">
              <a:rPr lang="zh-CN" altLang="en-US"/>
            </a:fld>
            <a:endParaRPr lang="zh-CN" altLang="en-US"/>
          </a:p>
        </p:txBody>
      </p:sp>
      <p:sp>
        <p:nvSpPr>
          <p:cNvPr id="1049465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466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F17B2B-D1DB-44A5-9D73-22C861C1C91C}" type="slidenum">
              <a:rPr lang="zh-CN" altLang="en-US"/>
            </a:fld>
            <a:endParaRPr lang="zh-CN" altLang="en-US"/>
          </a:p>
        </p:txBody>
      </p:sp>
      <p:pic>
        <p:nvPicPr>
          <p:cNvPr id="2097566" name="图片 3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693" y="87820"/>
            <a:ext cx="348169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59" grpId="0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PhAnim="0" showMasterSp="0">
  <p:cSld name="仅标题">
    <p:spTree>
      <p:nvGrpSpPr>
        <p:cNvPr id="3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" name="Group 2"/>
          <p:cNvGrpSpPr/>
          <p:nvPr/>
        </p:nvGrpSpPr>
        <p:grpSpPr bwMode="auto">
          <a:xfrm>
            <a:off x="4716463" y="5157788"/>
            <a:ext cx="4229100" cy="1347787"/>
            <a:chOff x="0" y="0"/>
            <a:chExt cx="1455" cy="425"/>
          </a:xfrm>
        </p:grpSpPr>
        <p:sp>
          <p:nvSpPr>
            <p:cNvPr id="1049218" name="Freeform 8"/>
            <p:cNvSpPr/>
            <p:nvPr/>
          </p:nvSpPr>
          <p:spPr bwMode="auto">
            <a:xfrm>
              <a:off x="326" y="304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1"/>
                <a:gd name="T56" fmla="*/ 39 w 39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19" name="Freeform 9"/>
            <p:cNvSpPr/>
            <p:nvPr/>
          </p:nvSpPr>
          <p:spPr bwMode="auto">
            <a:xfrm>
              <a:off x="705" y="286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139"/>
                <a:gd name="T56" fmla="*/ 45 w 45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20" name="Freeform 10"/>
            <p:cNvSpPr/>
            <p:nvPr/>
          </p:nvSpPr>
          <p:spPr bwMode="auto">
            <a:xfrm>
              <a:off x="199" y="214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211"/>
                <a:gd name="T122" fmla="*/ 146 w 146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21" name="Freeform 11"/>
            <p:cNvSpPr/>
            <p:nvPr/>
          </p:nvSpPr>
          <p:spPr bwMode="auto">
            <a:xfrm>
              <a:off x="1226" y="214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211"/>
                <a:gd name="T122" fmla="*/ 144 w 144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22" name="Freeform 12"/>
            <p:cNvSpPr/>
            <p:nvPr/>
          </p:nvSpPr>
          <p:spPr bwMode="auto">
            <a:xfrm>
              <a:off x="1065" y="293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132"/>
                <a:gd name="T104" fmla="*/ 89 w 89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23" name="Freeform 13"/>
            <p:cNvSpPr/>
            <p:nvPr/>
          </p:nvSpPr>
          <p:spPr bwMode="auto">
            <a:xfrm>
              <a:off x="864" y="239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"/>
                <a:gd name="T148" fmla="*/ 0 h 186"/>
                <a:gd name="T149" fmla="*/ 88 w 88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24" name="Freeform 14"/>
            <p:cNvSpPr/>
            <p:nvPr/>
          </p:nvSpPr>
          <p:spPr bwMode="auto">
            <a:xfrm>
              <a:off x="348" y="69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56"/>
                <a:gd name="T98" fmla="*/ 166 w 166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25" name="Freeform 15"/>
            <p:cNvSpPr/>
            <p:nvPr/>
          </p:nvSpPr>
          <p:spPr bwMode="auto">
            <a:xfrm>
              <a:off x="948" y="215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210"/>
                <a:gd name="T113" fmla="*/ 92 w 92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26" name="Freeform 16"/>
            <p:cNvSpPr/>
            <p:nvPr/>
          </p:nvSpPr>
          <p:spPr bwMode="auto">
            <a:xfrm>
              <a:off x="0" y="133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292"/>
                <a:gd name="T131" fmla="*/ 128 w 128"/>
                <a:gd name="T132" fmla="*/ 292 h 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27" name="Freeform 17"/>
            <p:cNvSpPr/>
            <p:nvPr/>
          </p:nvSpPr>
          <p:spPr bwMode="auto">
            <a:xfrm>
              <a:off x="1030" y="168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257"/>
                <a:gd name="T104" fmla="*/ 68 w 68"/>
                <a:gd name="T105" fmla="*/ 257 h 2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28" name="Freeform 18"/>
            <p:cNvSpPr/>
            <p:nvPr/>
          </p:nvSpPr>
          <p:spPr bwMode="auto">
            <a:xfrm>
              <a:off x="106" y="0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"/>
                <a:gd name="T130" fmla="*/ 0 h 425"/>
                <a:gd name="T131" fmla="*/ 111 w 111"/>
                <a:gd name="T132" fmla="*/ 425 h 4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29" name="Freeform 19"/>
            <p:cNvSpPr/>
            <p:nvPr/>
          </p:nvSpPr>
          <p:spPr bwMode="auto">
            <a:xfrm>
              <a:off x="499" y="197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30" name="Freeform 20"/>
            <p:cNvSpPr/>
            <p:nvPr/>
          </p:nvSpPr>
          <p:spPr bwMode="auto">
            <a:xfrm>
              <a:off x="1355" y="197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31" name="Freeform 21"/>
            <p:cNvSpPr/>
            <p:nvPr/>
          </p:nvSpPr>
          <p:spPr bwMode="auto">
            <a:xfrm>
              <a:off x="707" y="23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5"/>
                <a:gd name="T145" fmla="*/ 0 h 402"/>
                <a:gd name="T146" fmla="*/ 175 w 17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32" name="Freeform 22"/>
            <p:cNvSpPr/>
            <p:nvPr/>
          </p:nvSpPr>
          <p:spPr bwMode="auto">
            <a:xfrm>
              <a:off x="595" y="52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233" name="Freeform 23"/>
            <p:cNvSpPr/>
            <p:nvPr/>
          </p:nvSpPr>
          <p:spPr bwMode="auto">
            <a:xfrm>
              <a:off x="1142" y="52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1049234" name="Freeform 25"/>
          <p:cNvSpPr>
            <a:spLocks noChangeArrowheads="1"/>
          </p:cNvSpPr>
          <p:nvPr/>
        </p:nvSpPr>
        <p:spPr bwMode="auto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1"/>
              <a:gd name="T22" fmla="*/ 0 h 198"/>
              <a:gd name="T23" fmla="*/ 5651 w 5651"/>
              <a:gd name="T24" fmla="*/ 198 h 1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235" name="Freeform 26"/>
          <p:cNvSpPr>
            <a:spLocks noChangeArrowheads="1"/>
          </p:cNvSpPr>
          <p:nvPr userDrawn="1"/>
        </p:nvSpPr>
        <p:spPr bwMode="auto">
          <a:xfrm>
            <a:off x="0" y="6092825"/>
            <a:ext cx="9070975" cy="765175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0"/>
              <a:gd name="T22" fmla="*/ 0 h 176"/>
              <a:gd name="T23" fmla="*/ 5650 w 5650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</p:spPr>
        <p:txBody>
          <a:bodyPr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236" name="Freeform 28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237" name="Freeform 29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76BC71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叶根友毛笔行书2.0版" pitchFamily="2" charset="-122"/>
                <a:ea typeface="叶根友毛笔行书2.0版" pitchFamily="2" charset="-122"/>
              </a:rPr>
              <a:t>    植物化学保护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238" name="Rectangle 32"/>
          <p:cNvSpPr>
            <a:spLocks noChangeArrowheads="1"/>
          </p:cNvSpPr>
          <p:nvPr/>
        </p:nvSpPr>
        <p:spPr bwMode="auto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239" name="Freeform 35"/>
          <p:cNvSpPr>
            <a:spLocks noChangeArrowheads="1"/>
          </p:cNvSpPr>
          <p:nvPr/>
        </p:nvSpPr>
        <p:spPr bwMode="auto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8"/>
              <a:gd name="T16" fmla="*/ 0 h 33"/>
              <a:gd name="T17" fmla="*/ 1358 w 1358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29999"/>
            </a:srgbClr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24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241" name="日期占位符 2"/>
          <p:cNvSpPr>
            <a:spLocks noGrp="1"/>
          </p:cNvSpPr>
          <p:nvPr>
            <p:ph type="dt" sz="half" idx="10"/>
          </p:nvPr>
        </p:nvSpPr>
        <p:spPr>
          <a:xfrm>
            <a:off x="2411413" y="6165850"/>
            <a:ext cx="1712912" cy="2905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ea typeface="+mn-ea"/>
              </a:defRPr>
            </a:lvl1pPr>
          </a:lstStyle>
          <a:p>
            <a:fld id="{65C9C7C7-DA11-4832-8B33-3E080B3201EF}" type="datetimeFigureOut">
              <a:rPr lang="zh-CN" altLang="en-US"/>
            </a:fld>
            <a:endParaRPr lang="zh-CN" altLang="en-US"/>
          </a:p>
        </p:txBody>
      </p:sp>
      <p:sp>
        <p:nvSpPr>
          <p:cNvPr id="1049242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24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9536520-51CA-46F5-856B-D71E528E851E}" type="slidenum">
              <a:rPr lang="zh-CN" altLang="en-US"/>
            </a:fld>
            <a:endParaRPr lang="zh-CN" altLang="en-US"/>
          </a:p>
        </p:txBody>
      </p:sp>
      <p:pic>
        <p:nvPicPr>
          <p:cNvPr id="2097557" name="图片 2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693" y="87820"/>
            <a:ext cx="348169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240" grpId="0" autoUpdateAnimBg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3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46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p>
            <a:endParaRPr lang="en-US"/>
          </a:p>
        </p:txBody>
      </p:sp>
      <p:pic>
        <p:nvPicPr>
          <p:cNvPr id="2097567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693" y="87820"/>
            <a:ext cx="348169" cy="36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PhAnim="0" showMasterSp="0">
  <p:cSld name="内容与标题">
    <p:spTree>
      <p:nvGrpSpPr>
        <p:cNvPr id="3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roup 2"/>
          <p:cNvGrpSpPr/>
          <p:nvPr/>
        </p:nvGrpSpPr>
        <p:grpSpPr bwMode="auto">
          <a:xfrm>
            <a:off x="4716463" y="5157788"/>
            <a:ext cx="4229100" cy="1347787"/>
            <a:chOff x="0" y="0"/>
            <a:chExt cx="1455" cy="425"/>
          </a:xfrm>
        </p:grpSpPr>
        <p:sp>
          <p:nvSpPr>
            <p:cNvPr id="1049468" name="Freeform 8"/>
            <p:cNvSpPr/>
            <p:nvPr/>
          </p:nvSpPr>
          <p:spPr bwMode="auto">
            <a:xfrm>
              <a:off x="326" y="304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1"/>
                <a:gd name="T56" fmla="*/ 39 w 39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69" name="Freeform 9"/>
            <p:cNvSpPr/>
            <p:nvPr/>
          </p:nvSpPr>
          <p:spPr bwMode="auto">
            <a:xfrm>
              <a:off x="705" y="286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139"/>
                <a:gd name="T56" fmla="*/ 45 w 45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70" name="Freeform 10"/>
            <p:cNvSpPr/>
            <p:nvPr/>
          </p:nvSpPr>
          <p:spPr bwMode="auto">
            <a:xfrm>
              <a:off x="199" y="214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211"/>
                <a:gd name="T122" fmla="*/ 146 w 146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71" name="Freeform 11"/>
            <p:cNvSpPr/>
            <p:nvPr/>
          </p:nvSpPr>
          <p:spPr bwMode="auto">
            <a:xfrm>
              <a:off x="1226" y="214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211"/>
                <a:gd name="T122" fmla="*/ 144 w 144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72" name="Freeform 12"/>
            <p:cNvSpPr/>
            <p:nvPr/>
          </p:nvSpPr>
          <p:spPr bwMode="auto">
            <a:xfrm>
              <a:off x="1065" y="293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132"/>
                <a:gd name="T104" fmla="*/ 89 w 89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73" name="Freeform 13"/>
            <p:cNvSpPr/>
            <p:nvPr/>
          </p:nvSpPr>
          <p:spPr bwMode="auto">
            <a:xfrm>
              <a:off x="864" y="239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"/>
                <a:gd name="T148" fmla="*/ 0 h 186"/>
                <a:gd name="T149" fmla="*/ 88 w 88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74" name="Freeform 14"/>
            <p:cNvSpPr/>
            <p:nvPr/>
          </p:nvSpPr>
          <p:spPr bwMode="auto">
            <a:xfrm>
              <a:off x="348" y="69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56"/>
                <a:gd name="T98" fmla="*/ 166 w 166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75" name="Freeform 15"/>
            <p:cNvSpPr/>
            <p:nvPr/>
          </p:nvSpPr>
          <p:spPr bwMode="auto">
            <a:xfrm>
              <a:off x="948" y="215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210"/>
                <a:gd name="T113" fmla="*/ 92 w 92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76" name="Freeform 16"/>
            <p:cNvSpPr/>
            <p:nvPr/>
          </p:nvSpPr>
          <p:spPr bwMode="auto">
            <a:xfrm>
              <a:off x="0" y="133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292"/>
                <a:gd name="T131" fmla="*/ 128 w 128"/>
                <a:gd name="T132" fmla="*/ 292 h 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77" name="Freeform 17"/>
            <p:cNvSpPr/>
            <p:nvPr/>
          </p:nvSpPr>
          <p:spPr bwMode="auto">
            <a:xfrm>
              <a:off x="1030" y="168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257"/>
                <a:gd name="T104" fmla="*/ 68 w 68"/>
                <a:gd name="T105" fmla="*/ 257 h 2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78" name="Freeform 18"/>
            <p:cNvSpPr/>
            <p:nvPr/>
          </p:nvSpPr>
          <p:spPr bwMode="auto">
            <a:xfrm>
              <a:off x="106" y="0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"/>
                <a:gd name="T130" fmla="*/ 0 h 425"/>
                <a:gd name="T131" fmla="*/ 111 w 111"/>
                <a:gd name="T132" fmla="*/ 425 h 4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79" name="Freeform 19"/>
            <p:cNvSpPr/>
            <p:nvPr/>
          </p:nvSpPr>
          <p:spPr bwMode="auto">
            <a:xfrm>
              <a:off x="499" y="197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80" name="Freeform 20"/>
            <p:cNvSpPr/>
            <p:nvPr/>
          </p:nvSpPr>
          <p:spPr bwMode="auto">
            <a:xfrm>
              <a:off x="1355" y="197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81" name="Freeform 21"/>
            <p:cNvSpPr/>
            <p:nvPr/>
          </p:nvSpPr>
          <p:spPr bwMode="auto">
            <a:xfrm>
              <a:off x="707" y="23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5"/>
                <a:gd name="T145" fmla="*/ 0 h 402"/>
                <a:gd name="T146" fmla="*/ 175 w 17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82" name="Freeform 22"/>
            <p:cNvSpPr/>
            <p:nvPr/>
          </p:nvSpPr>
          <p:spPr bwMode="auto">
            <a:xfrm>
              <a:off x="595" y="52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483" name="Freeform 23"/>
            <p:cNvSpPr/>
            <p:nvPr/>
          </p:nvSpPr>
          <p:spPr bwMode="auto">
            <a:xfrm>
              <a:off x="1142" y="52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1049484" name="Freeform 25"/>
          <p:cNvSpPr>
            <a:spLocks noChangeArrowheads="1"/>
          </p:cNvSpPr>
          <p:nvPr/>
        </p:nvSpPr>
        <p:spPr bwMode="auto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1"/>
              <a:gd name="T22" fmla="*/ 0 h 198"/>
              <a:gd name="T23" fmla="*/ 5651 w 5651"/>
              <a:gd name="T24" fmla="*/ 198 h 1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485" name="Freeform 26"/>
          <p:cNvSpPr>
            <a:spLocks noChangeArrowheads="1"/>
          </p:cNvSpPr>
          <p:nvPr userDrawn="1"/>
        </p:nvSpPr>
        <p:spPr bwMode="auto">
          <a:xfrm>
            <a:off x="0" y="6092825"/>
            <a:ext cx="9070975" cy="765175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0"/>
              <a:gd name="T22" fmla="*/ 0 h 176"/>
              <a:gd name="T23" fmla="*/ 5650 w 5650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</p:spPr>
        <p:txBody>
          <a:bodyPr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486" name="Freeform 28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487" name="Freeform 29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76BC71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叶根友毛笔行书2.0版" pitchFamily="2" charset="-122"/>
                <a:ea typeface="叶根友毛笔行书2.0版" pitchFamily="2" charset="-122"/>
              </a:rPr>
              <a:t>    植物化学保护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488" name="Rectangle 32"/>
          <p:cNvSpPr>
            <a:spLocks noChangeArrowheads="1"/>
          </p:cNvSpPr>
          <p:nvPr/>
        </p:nvSpPr>
        <p:spPr bwMode="auto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489" name="Freeform 35"/>
          <p:cNvSpPr>
            <a:spLocks noChangeArrowheads="1"/>
          </p:cNvSpPr>
          <p:nvPr/>
        </p:nvSpPr>
        <p:spPr bwMode="auto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8"/>
              <a:gd name="T16" fmla="*/ 0 h 33"/>
              <a:gd name="T17" fmla="*/ 1358 w 1358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29999"/>
            </a:srgbClr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490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491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9492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493" name="日期占位符 4"/>
          <p:cNvSpPr>
            <a:spLocks noGrp="1"/>
          </p:cNvSpPr>
          <p:nvPr>
            <p:ph type="dt" sz="half" idx="10"/>
          </p:nvPr>
        </p:nvSpPr>
        <p:spPr>
          <a:xfrm>
            <a:off x="2411413" y="6165850"/>
            <a:ext cx="1712912" cy="2905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ea typeface="+mn-ea"/>
              </a:defRPr>
            </a:lvl1pPr>
          </a:lstStyle>
          <a:p>
            <a:fld id="{29DEA878-A88C-4B90-95CD-43BBC85E4B31}" type="datetimeFigureOut">
              <a:rPr lang="zh-CN" altLang="en-US"/>
            </a:fld>
            <a:endParaRPr lang="zh-CN" altLang="en-US"/>
          </a:p>
        </p:txBody>
      </p:sp>
      <p:sp>
        <p:nvSpPr>
          <p:cNvPr id="1049494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49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74886E-CDC8-4969-97D6-A5E023E57B23}" type="slidenum">
              <a:rPr lang="zh-CN" altLang="en-US"/>
            </a:fld>
            <a:endParaRPr lang="zh-CN" altLang="en-US"/>
          </a:p>
        </p:txBody>
      </p:sp>
      <p:pic>
        <p:nvPicPr>
          <p:cNvPr id="2097568" name="图片 3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693" y="87820"/>
            <a:ext cx="348169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490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PhAnim="0" showMasterSp="0">
  <p:cSld name="图片与标题">
    <p:spTree>
      <p:nvGrpSpPr>
        <p:cNvPr id="3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" name="Group 2"/>
          <p:cNvGrpSpPr/>
          <p:nvPr/>
        </p:nvGrpSpPr>
        <p:grpSpPr bwMode="auto">
          <a:xfrm>
            <a:off x="4716463" y="5157788"/>
            <a:ext cx="4229100" cy="1347787"/>
            <a:chOff x="0" y="0"/>
            <a:chExt cx="1455" cy="425"/>
          </a:xfrm>
        </p:grpSpPr>
        <p:sp>
          <p:nvSpPr>
            <p:cNvPr id="1049327" name="Freeform 8"/>
            <p:cNvSpPr/>
            <p:nvPr/>
          </p:nvSpPr>
          <p:spPr bwMode="auto">
            <a:xfrm>
              <a:off x="326" y="304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1"/>
                <a:gd name="T56" fmla="*/ 39 w 39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28" name="Freeform 9"/>
            <p:cNvSpPr/>
            <p:nvPr/>
          </p:nvSpPr>
          <p:spPr bwMode="auto">
            <a:xfrm>
              <a:off x="705" y="286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139"/>
                <a:gd name="T56" fmla="*/ 45 w 45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29" name="Freeform 10"/>
            <p:cNvSpPr/>
            <p:nvPr/>
          </p:nvSpPr>
          <p:spPr bwMode="auto">
            <a:xfrm>
              <a:off x="199" y="214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211"/>
                <a:gd name="T122" fmla="*/ 146 w 146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30" name="Freeform 11"/>
            <p:cNvSpPr/>
            <p:nvPr/>
          </p:nvSpPr>
          <p:spPr bwMode="auto">
            <a:xfrm>
              <a:off x="1226" y="214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211"/>
                <a:gd name="T122" fmla="*/ 144 w 144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31" name="Freeform 12"/>
            <p:cNvSpPr/>
            <p:nvPr/>
          </p:nvSpPr>
          <p:spPr bwMode="auto">
            <a:xfrm>
              <a:off x="1065" y="293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132"/>
                <a:gd name="T104" fmla="*/ 89 w 89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32" name="Freeform 13"/>
            <p:cNvSpPr/>
            <p:nvPr/>
          </p:nvSpPr>
          <p:spPr bwMode="auto">
            <a:xfrm>
              <a:off x="864" y="239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"/>
                <a:gd name="T148" fmla="*/ 0 h 186"/>
                <a:gd name="T149" fmla="*/ 88 w 88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33" name="Freeform 14"/>
            <p:cNvSpPr/>
            <p:nvPr/>
          </p:nvSpPr>
          <p:spPr bwMode="auto">
            <a:xfrm>
              <a:off x="348" y="69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56"/>
                <a:gd name="T98" fmla="*/ 166 w 166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34" name="Freeform 15"/>
            <p:cNvSpPr/>
            <p:nvPr/>
          </p:nvSpPr>
          <p:spPr bwMode="auto">
            <a:xfrm>
              <a:off x="948" y="215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210"/>
                <a:gd name="T113" fmla="*/ 92 w 92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35" name="Freeform 16"/>
            <p:cNvSpPr/>
            <p:nvPr/>
          </p:nvSpPr>
          <p:spPr bwMode="auto">
            <a:xfrm>
              <a:off x="0" y="133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292"/>
                <a:gd name="T131" fmla="*/ 128 w 128"/>
                <a:gd name="T132" fmla="*/ 292 h 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36" name="Freeform 17"/>
            <p:cNvSpPr/>
            <p:nvPr/>
          </p:nvSpPr>
          <p:spPr bwMode="auto">
            <a:xfrm>
              <a:off x="1030" y="168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257"/>
                <a:gd name="T104" fmla="*/ 68 w 68"/>
                <a:gd name="T105" fmla="*/ 257 h 2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37" name="Freeform 18"/>
            <p:cNvSpPr/>
            <p:nvPr/>
          </p:nvSpPr>
          <p:spPr bwMode="auto">
            <a:xfrm>
              <a:off x="106" y="0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"/>
                <a:gd name="T130" fmla="*/ 0 h 425"/>
                <a:gd name="T131" fmla="*/ 111 w 111"/>
                <a:gd name="T132" fmla="*/ 425 h 4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38" name="Freeform 19"/>
            <p:cNvSpPr/>
            <p:nvPr/>
          </p:nvSpPr>
          <p:spPr bwMode="auto">
            <a:xfrm>
              <a:off x="499" y="197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39" name="Freeform 20"/>
            <p:cNvSpPr/>
            <p:nvPr/>
          </p:nvSpPr>
          <p:spPr bwMode="auto">
            <a:xfrm>
              <a:off x="1355" y="197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40" name="Freeform 21"/>
            <p:cNvSpPr/>
            <p:nvPr/>
          </p:nvSpPr>
          <p:spPr bwMode="auto">
            <a:xfrm>
              <a:off x="707" y="23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5"/>
                <a:gd name="T145" fmla="*/ 0 h 402"/>
                <a:gd name="T146" fmla="*/ 175 w 17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41" name="Freeform 22"/>
            <p:cNvSpPr/>
            <p:nvPr/>
          </p:nvSpPr>
          <p:spPr bwMode="auto">
            <a:xfrm>
              <a:off x="595" y="52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342" name="Freeform 23"/>
            <p:cNvSpPr/>
            <p:nvPr/>
          </p:nvSpPr>
          <p:spPr bwMode="auto">
            <a:xfrm>
              <a:off x="1142" y="52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1049343" name="Freeform 25"/>
          <p:cNvSpPr>
            <a:spLocks noChangeArrowheads="1"/>
          </p:cNvSpPr>
          <p:nvPr/>
        </p:nvSpPr>
        <p:spPr bwMode="auto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1"/>
              <a:gd name="T22" fmla="*/ 0 h 198"/>
              <a:gd name="T23" fmla="*/ 5651 w 5651"/>
              <a:gd name="T24" fmla="*/ 198 h 1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344" name="Freeform 26"/>
          <p:cNvSpPr>
            <a:spLocks noChangeArrowheads="1"/>
          </p:cNvSpPr>
          <p:nvPr userDrawn="1"/>
        </p:nvSpPr>
        <p:spPr bwMode="auto">
          <a:xfrm>
            <a:off x="0" y="6092825"/>
            <a:ext cx="9070975" cy="765175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0"/>
              <a:gd name="T22" fmla="*/ 0 h 176"/>
              <a:gd name="T23" fmla="*/ 5650 w 5650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</p:spPr>
        <p:txBody>
          <a:bodyPr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345" name="Freeform 28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346" name="Freeform 29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76BC71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叶根友毛笔行书2.0版" pitchFamily="2" charset="-122"/>
                <a:ea typeface="叶根友毛笔行书2.0版" pitchFamily="2" charset="-122"/>
              </a:rPr>
              <a:t>    植物化学保护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347" name="Rectangle 32"/>
          <p:cNvSpPr>
            <a:spLocks noChangeArrowheads="1"/>
          </p:cNvSpPr>
          <p:nvPr/>
        </p:nvSpPr>
        <p:spPr bwMode="auto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348" name="Freeform 35"/>
          <p:cNvSpPr>
            <a:spLocks noChangeArrowheads="1"/>
          </p:cNvSpPr>
          <p:nvPr/>
        </p:nvSpPr>
        <p:spPr bwMode="auto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8"/>
              <a:gd name="T16" fmla="*/ 0 h 33"/>
              <a:gd name="T17" fmla="*/ 1358 w 1358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29999"/>
            </a:srgbClr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349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9350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zh-CN" altLang="en-US" noProof="0"/>
          </a:p>
        </p:txBody>
      </p:sp>
      <p:sp>
        <p:nvSpPr>
          <p:cNvPr id="1049351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049352" name="日期占位符 4"/>
          <p:cNvSpPr>
            <a:spLocks noGrp="1"/>
          </p:cNvSpPr>
          <p:nvPr>
            <p:ph type="dt" sz="half" idx="10"/>
          </p:nvPr>
        </p:nvSpPr>
        <p:spPr>
          <a:xfrm>
            <a:off x="2411413" y="6165850"/>
            <a:ext cx="1712912" cy="290513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mtClean="0">
                <a:latin typeface="+mn-lt"/>
                <a:ea typeface="+mn-ea"/>
              </a:defRPr>
            </a:lvl1pPr>
          </a:lstStyle>
          <a:p>
            <a:fld id="{43EED7BE-E490-4C01-AE4A-FA839E762430}" type="datetimeFigureOut">
              <a:rPr lang="zh-CN" altLang="en-US"/>
            </a:fld>
            <a:endParaRPr lang="zh-CN" altLang="en-US"/>
          </a:p>
        </p:txBody>
      </p:sp>
      <p:sp>
        <p:nvSpPr>
          <p:cNvPr id="1049353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9354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9D35D8C-3B60-484C-843F-AC68875A96BA}" type="slidenum">
              <a:rPr lang="zh-CN" altLang="en-US"/>
            </a:fld>
            <a:endParaRPr lang="zh-CN" altLang="en-US"/>
          </a:p>
        </p:txBody>
      </p:sp>
      <p:pic>
        <p:nvPicPr>
          <p:cNvPr id="2097561" name="图片 3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5693" y="87820"/>
            <a:ext cx="348169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349" grpId="0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tiff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5" Type="http://schemas.openxmlformats.org/officeDocument/2006/relationships/image" Target="../media/image1.tiff"/><Relationship Id="rId14" Type="http://schemas.openxmlformats.org/officeDocument/2006/relationships/image" Target="../media/image4.jpeg"/><Relationship Id="rId13" Type="http://schemas.openxmlformats.org/officeDocument/2006/relationships/image" Target="../media/image3.jpe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3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" name="Group 2"/>
          <p:cNvGrpSpPr/>
          <p:nvPr/>
        </p:nvGrpSpPr>
        <p:grpSpPr bwMode="auto">
          <a:xfrm>
            <a:off x="4716463" y="5157788"/>
            <a:ext cx="4229100" cy="1347787"/>
            <a:chOff x="0" y="0"/>
            <a:chExt cx="1455" cy="425"/>
          </a:xfrm>
        </p:grpSpPr>
        <p:sp>
          <p:nvSpPr>
            <p:cNvPr id="1049166" name="Freeform 8"/>
            <p:cNvSpPr/>
            <p:nvPr/>
          </p:nvSpPr>
          <p:spPr bwMode="auto">
            <a:xfrm>
              <a:off x="326" y="304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1"/>
                <a:gd name="T56" fmla="*/ 39 w 39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67" name="Freeform 9"/>
            <p:cNvSpPr/>
            <p:nvPr/>
          </p:nvSpPr>
          <p:spPr bwMode="auto">
            <a:xfrm>
              <a:off x="705" y="286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139"/>
                <a:gd name="T56" fmla="*/ 45 w 45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68" name="Freeform 10"/>
            <p:cNvSpPr/>
            <p:nvPr/>
          </p:nvSpPr>
          <p:spPr bwMode="auto">
            <a:xfrm>
              <a:off x="199" y="214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211"/>
                <a:gd name="T122" fmla="*/ 146 w 146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69" name="Freeform 11"/>
            <p:cNvSpPr/>
            <p:nvPr/>
          </p:nvSpPr>
          <p:spPr bwMode="auto">
            <a:xfrm>
              <a:off x="1226" y="214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211"/>
                <a:gd name="T122" fmla="*/ 144 w 144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70" name="Freeform 12"/>
            <p:cNvSpPr/>
            <p:nvPr/>
          </p:nvSpPr>
          <p:spPr bwMode="auto">
            <a:xfrm>
              <a:off x="1065" y="293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132"/>
                <a:gd name="T104" fmla="*/ 89 w 89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71" name="Freeform 13"/>
            <p:cNvSpPr/>
            <p:nvPr/>
          </p:nvSpPr>
          <p:spPr bwMode="auto">
            <a:xfrm>
              <a:off x="864" y="239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"/>
                <a:gd name="T148" fmla="*/ 0 h 186"/>
                <a:gd name="T149" fmla="*/ 88 w 88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72" name="Freeform 14"/>
            <p:cNvSpPr/>
            <p:nvPr/>
          </p:nvSpPr>
          <p:spPr bwMode="auto">
            <a:xfrm>
              <a:off x="348" y="69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56"/>
                <a:gd name="T98" fmla="*/ 166 w 166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73" name="Freeform 15"/>
            <p:cNvSpPr/>
            <p:nvPr/>
          </p:nvSpPr>
          <p:spPr bwMode="auto">
            <a:xfrm>
              <a:off x="948" y="215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210"/>
                <a:gd name="T113" fmla="*/ 92 w 92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74" name="Freeform 16"/>
            <p:cNvSpPr/>
            <p:nvPr/>
          </p:nvSpPr>
          <p:spPr bwMode="auto">
            <a:xfrm>
              <a:off x="0" y="133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292"/>
                <a:gd name="T131" fmla="*/ 128 w 128"/>
                <a:gd name="T132" fmla="*/ 292 h 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75" name="Freeform 17"/>
            <p:cNvSpPr/>
            <p:nvPr/>
          </p:nvSpPr>
          <p:spPr bwMode="auto">
            <a:xfrm>
              <a:off x="1030" y="168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257"/>
                <a:gd name="T104" fmla="*/ 68 w 68"/>
                <a:gd name="T105" fmla="*/ 257 h 2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76" name="Freeform 18"/>
            <p:cNvSpPr/>
            <p:nvPr/>
          </p:nvSpPr>
          <p:spPr bwMode="auto">
            <a:xfrm>
              <a:off x="106" y="0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"/>
                <a:gd name="T130" fmla="*/ 0 h 425"/>
                <a:gd name="T131" fmla="*/ 111 w 111"/>
                <a:gd name="T132" fmla="*/ 425 h 4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77" name="Freeform 19"/>
            <p:cNvSpPr/>
            <p:nvPr/>
          </p:nvSpPr>
          <p:spPr bwMode="auto">
            <a:xfrm>
              <a:off x="499" y="197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78" name="Freeform 20"/>
            <p:cNvSpPr/>
            <p:nvPr/>
          </p:nvSpPr>
          <p:spPr bwMode="auto">
            <a:xfrm>
              <a:off x="1355" y="197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79" name="Freeform 21"/>
            <p:cNvSpPr/>
            <p:nvPr/>
          </p:nvSpPr>
          <p:spPr bwMode="auto">
            <a:xfrm>
              <a:off x="707" y="23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5"/>
                <a:gd name="T145" fmla="*/ 0 h 402"/>
                <a:gd name="T146" fmla="*/ 175 w 17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80" name="Freeform 22"/>
            <p:cNvSpPr/>
            <p:nvPr/>
          </p:nvSpPr>
          <p:spPr bwMode="auto">
            <a:xfrm>
              <a:off x="595" y="52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9181" name="Freeform 23"/>
            <p:cNvSpPr/>
            <p:nvPr/>
          </p:nvSpPr>
          <p:spPr bwMode="auto">
            <a:xfrm>
              <a:off x="1142" y="52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1049182" name="Freeform 25"/>
          <p:cNvSpPr>
            <a:spLocks noChangeArrowheads="1"/>
          </p:cNvSpPr>
          <p:nvPr/>
        </p:nvSpPr>
        <p:spPr bwMode="auto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1"/>
              <a:gd name="T22" fmla="*/ 0 h 198"/>
              <a:gd name="T23" fmla="*/ 5651 w 5651"/>
              <a:gd name="T24" fmla="*/ 198 h 1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183" name="Freeform 26"/>
          <p:cNvSpPr>
            <a:spLocks noChangeArrowheads="1"/>
          </p:cNvSpPr>
          <p:nvPr userDrawn="1"/>
        </p:nvSpPr>
        <p:spPr bwMode="auto">
          <a:xfrm>
            <a:off x="0" y="6092825"/>
            <a:ext cx="9070975" cy="765175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0"/>
              <a:gd name="T22" fmla="*/ 0 h 176"/>
              <a:gd name="T23" fmla="*/ 5650 w 5650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</a:ln>
        </p:spPr>
        <p:txBody>
          <a:bodyPr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184" name="Freeform 28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185" name="Freeform 29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76BC71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C00000"/>
                </a:solidFill>
                <a:latin typeface="叶根友毛笔行书2.0版" pitchFamily="2" charset="-122"/>
                <a:ea typeface="叶根友毛笔行书2.0版" pitchFamily="2" charset="-122"/>
              </a:rPr>
              <a:t>    植物化学保护</a:t>
            </a:r>
            <a:endParaRPr lang="zh-CN" altLang="en-US" sz="2400" b="1" dirty="0">
              <a:solidFill>
                <a:srgbClr val="C0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1049186" name="Rectangle 32"/>
          <p:cNvSpPr>
            <a:spLocks noChangeArrowheads="1"/>
          </p:cNvSpPr>
          <p:nvPr/>
        </p:nvSpPr>
        <p:spPr bwMode="auto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187" name="Freeform 35"/>
          <p:cNvSpPr>
            <a:spLocks noChangeArrowheads="1"/>
          </p:cNvSpPr>
          <p:nvPr/>
        </p:nvSpPr>
        <p:spPr bwMode="auto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8"/>
              <a:gd name="T16" fmla="*/ 0 h 33"/>
              <a:gd name="T17" fmla="*/ 1358 w 1358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29999"/>
            </a:srgbClr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91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141663"/>
            <a:ext cx="6477000" cy="8683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491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412875"/>
            <a:ext cx="8229600" cy="473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49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79838" y="5589588"/>
            <a:ext cx="1979612" cy="547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20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en-US"/>
          </a:p>
        </p:txBody>
      </p:sp>
      <p:pic>
        <p:nvPicPr>
          <p:cNvPr id="2097555" name="图片 27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5693" y="87820"/>
            <a:ext cx="348169" cy="360000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188" grpId="0" autoUpdateAnimBg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/>
          <p:cNvGrpSpPr/>
          <p:nvPr/>
        </p:nvGrpSpPr>
        <p:grpSpPr bwMode="auto">
          <a:xfrm>
            <a:off x="6553200" y="6013450"/>
            <a:ext cx="2392363" cy="563563"/>
            <a:chOff x="0" y="0"/>
            <a:chExt cx="1455" cy="425"/>
          </a:xfrm>
        </p:grpSpPr>
        <p:sp>
          <p:nvSpPr>
            <p:cNvPr id="1048576" name="Freeform 8"/>
            <p:cNvSpPr/>
            <p:nvPr/>
          </p:nvSpPr>
          <p:spPr bwMode="auto">
            <a:xfrm>
              <a:off x="326" y="304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9"/>
                <a:gd name="T55" fmla="*/ 0 h 121"/>
                <a:gd name="T56" fmla="*/ 39 w 39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577" name="Freeform 9"/>
            <p:cNvSpPr/>
            <p:nvPr/>
          </p:nvSpPr>
          <p:spPr bwMode="auto">
            <a:xfrm>
              <a:off x="705" y="286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5"/>
                <a:gd name="T55" fmla="*/ 0 h 139"/>
                <a:gd name="T56" fmla="*/ 45 w 45"/>
                <a:gd name="T57" fmla="*/ 139 h 1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578" name="Freeform 10"/>
            <p:cNvSpPr/>
            <p:nvPr/>
          </p:nvSpPr>
          <p:spPr bwMode="auto">
            <a:xfrm>
              <a:off x="199" y="214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6"/>
                <a:gd name="T121" fmla="*/ 0 h 211"/>
                <a:gd name="T122" fmla="*/ 146 w 146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579" name="Freeform 11"/>
            <p:cNvSpPr/>
            <p:nvPr/>
          </p:nvSpPr>
          <p:spPr bwMode="auto">
            <a:xfrm>
              <a:off x="1226" y="214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211"/>
                <a:gd name="T122" fmla="*/ 144 w 144"/>
                <a:gd name="T123" fmla="*/ 211 h 2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580" name="Freeform 12"/>
            <p:cNvSpPr/>
            <p:nvPr/>
          </p:nvSpPr>
          <p:spPr bwMode="auto">
            <a:xfrm>
              <a:off x="1065" y="293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9"/>
                <a:gd name="T103" fmla="*/ 0 h 132"/>
                <a:gd name="T104" fmla="*/ 89 w 89"/>
                <a:gd name="T105" fmla="*/ 132 h 13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581" name="Freeform 13"/>
            <p:cNvSpPr/>
            <p:nvPr/>
          </p:nvSpPr>
          <p:spPr bwMode="auto">
            <a:xfrm>
              <a:off x="864" y="239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8"/>
                <a:gd name="T148" fmla="*/ 0 h 186"/>
                <a:gd name="T149" fmla="*/ 88 w 88"/>
                <a:gd name="T150" fmla="*/ 186 h 1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582" name="Freeform 14"/>
            <p:cNvSpPr/>
            <p:nvPr/>
          </p:nvSpPr>
          <p:spPr bwMode="auto">
            <a:xfrm>
              <a:off x="348" y="69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356"/>
                <a:gd name="T98" fmla="*/ 166 w 166"/>
                <a:gd name="T99" fmla="*/ 356 h 35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583" name="Freeform 15"/>
            <p:cNvSpPr/>
            <p:nvPr/>
          </p:nvSpPr>
          <p:spPr bwMode="auto">
            <a:xfrm>
              <a:off x="948" y="215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2"/>
                <a:gd name="T112" fmla="*/ 0 h 210"/>
                <a:gd name="T113" fmla="*/ 92 w 92"/>
                <a:gd name="T114" fmla="*/ 210 h 21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584" name="Freeform 16"/>
            <p:cNvSpPr/>
            <p:nvPr/>
          </p:nvSpPr>
          <p:spPr bwMode="auto">
            <a:xfrm>
              <a:off x="0" y="133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8"/>
                <a:gd name="T130" fmla="*/ 0 h 292"/>
                <a:gd name="T131" fmla="*/ 128 w 128"/>
                <a:gd name="T132" fmla="*/ 292 h 2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585" name="Freeform 17"/>
            <p:cNvSpPr/>
            <p:nvPr/>
          </p:nvSpPr>
          <p:spPr bwMode="auto">
            <a:xfrm>
              <a:off x="1030" y="168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257"/>
                <a:gd name="T104" fmla="*/ 68 w 68"/>
                <a:gd name="T105" fmla="*/ 257 h 25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586" name="Freeform 18"/>
            <p:cNvSpPr/>
            <p:nvPr/>
          </p:nvSpPr>
          <p:spPr bwMode="auto">
            <a:xfrm>
              <a:off x="106" y="0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1"/>
                <a:gd name="T130" fmla="*/ 0 h 425"/>
                <a:gd name="T131" fmla="*/ 111 w 111"/>
                <a:gd name="T132" fmla="*/ 425 h 42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587" name="Freeform 19"/>
            <p:cNvSpPr/>
            <p:nvPr/>
          </p:nvSpPr>
          <p:spPr bwMode="auto">
            <a:xfrm>
              <a:off x="499" y="198"/>
              <a:ext cx="99" cy="227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588" name="Freeform 20"/>
            <p:cNvSpPr/>
            <p:nvPr/>
          </p:nvSpPr>
          <p:spPr bwMode="auto">
            <a:xfrm>
              <a:off x="1355" y="198"/>
              <a:ext cx="100" cy="227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0"/>
                <a:gd name="T115" fmla="*/ 0 h 228"/>
                <a:gd name="T116" fmla="*/ 100 w 100"/>
                <a:gd name="T117" fmla="*/ 228 h 22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589" name="Freeform 21"/>
            <p:cNvSpPr/>
            <p:nvPr/>
          </p:nvSpPr>
          <p:spPr bwMode="auto">
            <a:xfrm>
              <a:off x="707" y="23"/>
              <a:ext cx="176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5"/>
                <a:gd name="T145" fmla="*/ 0 h 402"/>
                <a:gd name="T146" fmla="*/ 175 w 175"/>
                <a:gd name="T147" fmla="*/ 402 h 4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590" name="Freeform 22"/>
            <p:cNvSpPr/>
            <p:nvPr/>
          </p:nvSpPr>
          <p:spPr bwMode="auto">
            <a:xfrm>
              <a:off x="595" y="51"/>
              <a:ext cx="98" cy="374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  <p:sp>
          <p:nvSpPr>
            <p:cNvPr id="1048591" name="Freeform 23"/>
            <p:cNvSpPr/>
            <p:nvPr/>
          </p:nvSpPr>
          <p:spPr bwMode="auto">
            <a:xfrm>
              <a:off x="1142" y="51"/>
              <a:ext cx="97" cy="374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97"/>
                <a:gd name="T124" fmla="*/ 0 h 373"/>
                <a:gd name="T125" fmla="*/ 97 w 97"/>
                <a:gd name="T126" fmla="*/ 373 h 3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 cmpd="sng">
              <a:solidFill>
                <a:srgbClr val="D7D7D7"/>
              </a:solidFill>
              <a:miter lim="800000"/>
            </a:ln>
          </p:spPr>
          <p:txBody>
            <a:bodyPr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>
                <a:latin typeface="+mn-lt"/>
                <a:ea typeface="宋体" panose="02010600030101010101" pitchFamily="2" charset="-122"/>
              </a:endParaRPr>
            </a:p>
          </p:txBody>
        </p:sp>
      </p:grpSp>
      <p:sp>
        <p:nvSpPr>
          <p:cNvPr id="1048592" name="Freeform 25"/>
          <p:cNvSpPr>
            <a:spLocks noChangeArrowheads="1"/>
          </p:cNvSpPr>
          <p:nvPr/>
        </p:nvSpPr>
        <p:spPr bwMode="auto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1"/>
              <a:gd name="T22" fmla="*/ 0 h 198"/>
              <a:gd name="T23" fmla="*/ 5651 w 5651"/>
              <a:gd name="T24" fmla="*/ 198 h 19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593" name="Freeform 26"/>
          <p:cNvSpPr>
            <a:spLocks noChangeArrowheads="1"/>
          </p:cNvSpPr>
          <p:nvPr/>
        </p:nvSpPr>
        <p:spPr bwMode="auto">
          <a:xfrm>
            <a:off x="95250" y="6491288"/>
            <a:ext cx="8975725" cy="279400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50"/>
              <a:gd name="T22" fmla="*/ 0 h 176"/>
              <a:gd name="T23" fmla="*/ 5650 w 5650"/>
              <a:gd name="T24" fmla="*/ 176 h 1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594" name="Freeform 27" descr="Dark upward diagonal"/>
          <p:cNvSpPr>
            <a:spLocks noChangeArrowheads="1"/>
          </p:cNvSpPr>
          <p:nvPr/>
        </p:nvSpPr>
        <p:spPr bwMode="auto">
          <a:xfrm>
            <a:off x="92075" y="98425"/>
            <a:ext cx="8956675" cy="179388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639"/>
              <a:gd name="T19" fmla="*/ 0 h 113"/>
              <a:gd name="T20" fmla="*/ 5639 w 5639"/>
              <a:gd name="T21" fmla="*/ 113 h 11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12" cstate="print"/>
            <a:srcRect/>
            <a:tile tx="0" ty="0" sx="100000" sy="100000" flip="none" algn="tl"/>
          </a:blip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595" name="Freeform 28"/>
          <p:cNvSpPr>
            <a:spLocks noChangeArrowheads="1"/>
          </p:cNvSpPr>
          <p:nvPr/>
        </p:nvSpPr>
        <p:spPr bwMode="auto">
          <a:xfrm>
            <a:off x="92075" y="307975"/>
            <a:ext cx="8955088" cy="9382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596" name="Freeform 29"/>
          <p:cNvSpPr>
            <a:spLocks noChangeArrowheads="1"/>
          </p:cNvSpPr>
          <p:nvPr/>
        </p:nvSpPr>
        <p:spPr bwMode="auto">
          <a:xfrm>
            <a:off x="92075" y="306388"/>
            <a:ext cx="8955088" cy="836612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446"/>
              <a:gd name="T22" fmla="*/ 0 h 531"/>
              <a:gd name="T23" fmla="*/ 5446 w 5446"/>
              <a:gd name="T24" fmla="*/ 531 h 5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rgbClr val="76BC71"/>
              </a:gs>
            </a:gsLst>
            <a:lin ang="0" scaled="1"/>
          </a:gra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597" name="Rectangle 32"/>
          <p:cNvSpPr>
            <a:spLocks noChangeArrowheads="1"/>
          </p:cNvSpPr>
          <p:nvPr/>
        </p:nvSpPr>
        <p:spPr bwMode="auto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598" name="Freeform 35"/>
          <p:cNvSpPr>
            <a:spLocks noChangeArrowheads="1"/>
          </p:cNvSpPr>
          <p:nvPr/>
        </p:nvSpPr>
        <p:spPr bwMode="auto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58"/>
              <a:gd name="T16" fmla="*/ 0 h 33"/>
              <a:gd name="T17" fmla="*/ 1358 w 1358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29999"/>
            </a:srgbClr>
          </a:solidFill>
          <a:ln w="9525">
            <a:noFill/>
            <a:miter lim="800000"/>
          </a:ln>
        </p:spPr>
        <p:txBody>
          <a:bodyPr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5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8125"/>
            <a:ext cx="6477000" cy="8683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486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38275"/>
            <a:ext cx="8229600" cy="47339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1048601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endParaRPr lang="en-US"/>
          </a:p>
        </p:txBody>
      </p:sp>
      <p:sp>
        <p:nvSpPr>
          <p:cNvPr id="104860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endParaRPr lang="en-US"/>
          </a:p>
        </p:txBody>
      </p:sp>
      <p:sp>
        <p:nvSpPr>
          <p:cNvPr id="104860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16763" y="6323013"/>
            <a:ext cx="1616075" cy="290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ea typeface="宋体" panose="02010600030101010101" pitchFamily="2" charset="-122"/>
              </a:defRPr>
            </a:lvl1pPr>
          </a:lstStyle>
          <a:p>
            <a:fld id="{51BF6024-7B78-42E4-BF17-C177BBB5124B}" type="slidenum">
              <a:rPr lang="en-US"/>
            </a:fld>
            <a:endParaRPr lang="en-US"/>
          </a:p>
        </p:txBody>
      </p:sp>
      <p:sp>
        <p:nvSpPr>
          <p:cNvPr id="1048604" name="Rectangle 30" descr="7"/>
          <p:cNvSpPr>
            <a:spLocks noChangeArrowheads="1"/>
          </p:cNvSpPr>
          <p:nvPr/>
        </p:nvSpPr>
        <p:spPr bwMode="auto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3" cstate="print"/>
            <a:srcRect/>
            <a:stretch>
              <a:fillRect/>
            </a:stretch>
          </a:blipFill>
          <a:ln w="9525" cmpd="sng">
            <a:solidFill>
              <a:srgbClr val="FFFFFF"/>
            </a:solidFill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605" name="Rectangle 31" descr="4"/>
          <p:cNvSpPr>
            <a:spLocks noChangeArrowheads="1"/>
          </p:cNvSpPr>
          <p:nvPr/>
        </p:nvSpPr>
        <p:spPr bwMode="auto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4" cstate="print"/>
            <a:srcRect/>
            <a:stretch>
              <a:fillRect/>
            </a:stretch>
          </a:blipFill>
          <a:ln w="9525" cmpd="sng">
            <a:solidFill>
              <a:srgbClr val="FFFFFF"/>
            </a:solidFill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sp>
        <p:nvSpPr>
          <p:cNvPr id="1048606" name="Rectangle 36"/>
          <p:cNvSpPr>
            <a:spLocks noChangeArrowheads="1"/>
          </p:cNvSpPr>
          <p:nvPr/>
        </p:nvSpPr>
        <p:spPr bwMode="auto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29999"/>
            </a:srgbClr>
          </a:solidFill>
          <a:ln w="9525" cmpd="sng">
            <a:solidFill>
              <a:srgbClr val="FFFFFF"/>
            </a:solidFill>
            <a:miter lim="800000"/>
          </a:ln>
        </p:spPr>
        <p:txBody>
          <a:bodyPr wrap="none" anchor="ctr"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latin typeface="+mn-lt"/>
              <a:ea typeface="宋体" panose="02010600030101010101" pitchFamily="2" charset="-122"/>
            </a:endParaRPr>
          </a:p>
        </p:txBody>
      </p:sp>
      <p:pic>
        <p:nvPicPr>
          <p:cNvPr id="2097152" name="图片 3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5693" y="87820"/>
            <a:ext cx="348169" cy="360000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4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48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9" grpId="0" autoUpdateAnimBg="0"/>
      <p:bldP spid="1048604" grpId="0" animBg="1" autoUpdateAnimBg="0"/>
      <p:bldP spid="1048605" grpId="0" animBg="1" autoUpdateAnimBg="0"/>
      <p:bldP spid="1048606" grpId="0" animBg="1" autoUpdateAnimBg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" Target="slide37.xml"/><Relationship Id="rId7" Type="http://schemas.openxmlformats.org/officeDocument/2006/relationships/slide" Target="slide3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7.png"/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12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13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14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15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16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17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19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20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7.png"/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7.png"/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9.xml"/><Relationship Id="rId4" Type="http://schemas.openxmlformats.org/officeDocument/2006/relationships/image" Target="../media/image7.png"/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7.png"/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1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338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39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40" name="Picture 9" descr="刷新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862" name="标题 1"/>
          <p:cNvSpPr txBox="1"/>
          <p:nvPr/>
        </p:nvSpPr>
        <p:spPr>
          <a:xfrm>
            <a:off x="539750" y="1341438"/>
            <a:ext cx="8229600" cy="863600"/>
          </a:xfrm>
          <a:prstGeom prst="rect">
            <a:avLst/>
          </a:prstGeom>
        </p:spPr>
        <p:txBody>
          <a:bodyPr>
            <a:norm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4400" b="1" dirty="0">
                <a:solidFill>
                  <a:srgbClr val="C0504D">
                    <a:lumMod val="75000"/>
                  </a:srgbClr>
                </a:solidFill>
                <a:latin typeface="Calibri" panose="020F0502020204030204"/>
                <a:ea typeface="宋体" panose="02010600030101010101" pitchFamily="2" charset="-122"/>
                <a:cs typeface="+mj-cs"/>
              </a:rPr>
              <a:t>任务</a:t>
            </a:r>
            <a:r>
              <a:rPr lang="en-US" altLang="zh-CN" sz="4400" b="1" dirty="0">
                <a:solidFill>
                  <a:srgbClr val="C0504D">
                    <a:lumMod val="75000"/>
                  </a:srgbClr>
                </a:solidFill>
                <a:latin typeface="Calibri" panose="020F0502020204030204"/>
                <a:ea typeface="宋体" panose="02010600030101010101" pitchFamily="2" charset="-122"/>
                <a:cs typeface="+mj-cs"/>
              </a:rPr>
              <a:t>1.2    </a:t>
            </a:r>
            <a:r>
              <a:rPr lang="zh-CN" altLang="en-US" sz="4400" b="1" dirty="0">
                <a:solidFill>
                  <a:srgbClr val="C0504D">
                    <a:lumMod val="75000"/>
                  </a:srgbClr>
                </a:solidFill>
                <a:latin typeface="Calibri" panose="020F0502020204030204"/>
                <a:ea typeface="宋体" panose="02010600030101010101" pitchFamily="2" charset="-122"/>
                <a:cs typeface="+mj-cs"/>
              </a:rPr>
              <a:t>遗传的基本规律</a:t>
            </a:r>
            <a:endParaRPr lang="zh-CN" altLang="en-US" sz="4400" b="1" dirty="0">
              <a:solidFill>
                <a:srgbClr val="C0504D">
                  <a:lumMod val="75000"/>
                </a:srgbClr>
              </a:solidFill>
              <a:latin typeface="Calibri" panose="020F0502020204030204"/>
              <a:ea typeface="宋体" panose="02010600030101010101" pitchFamily="2" charset="-122"/>
              <a:cs typeface="+mj-cs"/>
            </a:endParaRPr>
          </a:p>
        </p:txBody>
      </p:sp>
      <p:grpSp>
        <p:nvGrpSpPr>
          <p:cNvPr id="207" name="组合 1"/>
          <p:cNvGrpSpPr/>
          <p:nvPr/>
        </p:nvGrpSpPr>
        <p:grpSpPr bwMode="auto">
          <a:xfrm>
            <a:off x="163513" y="2420938"/>
            <a:ext cx="2192337" cy="2901950"/>
            <a:chOff x="903598" y="1268760"/>
            <a:chExt cx="3021956" cy="4320480"/>
          </a:xfrm>
        </p:grpSpPr>
        <p:sp>
          <p:nvSpPr>
            <p:cNvPr id="1048863" name="矩形 2"/>
            <p:cNvSpPr/>
            <p:nvPr/>
          </p:nvSpPr>
          <p:spPr>
            <a:xfrm>
              <a:off x="984562" y="1268760"/>
              <a:ext cx="2849086" cy="4320480"/>
            </a:xfrm>
            <a:prstGeom prst="rect">
              <a:avLst/>
            </a:prstGeom>
            <a:solidFill>
              <a:srgbClr val="B5CF30">
                <a:alpha val="69804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3200" kern="0">
                <a:solidFill>
                  <a:sysClr val="window" lastClr="FFFFFF"/>
                </a:solidFill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048864" name="TextBox 30"/>
            <p:cNvSpPr txBox="1"/>
            <p:nvPr/>
          </p:nvSpPr>
          <p:spPr>
            <a:xfrm>
              <a:off x="986751" y="1453113"/>
              <a:ext cx="2846897" cy="869768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b="1" kern="0" dirty="0">
                  <a:solidFill>
                    <a:srgbClr val="00206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</a:t>
              </a:r>
              <a:r>
                <a:rPr lang="zh-CN" altLang="en-US" sz="2800" b="1" kern="0" dirty="0">
                  <a:solidFill>
                    <a:srgbClr val="002060"/>
                  </a:solidFill>
                  <a:latin typeface="黑体" panose="02010609060101010101" pitchFamily="2" charset="-122"/>
                  <a:ea typeface="黑体" panose="02010609060101010101" pitchFamily="2" charset="-122"/>
                  <a:hlinkClick r:id="rId5" action="ppaction://hlinksldjump"/>
                </a:rPr>
                <a:t>任务目标</a:t>
              </a:r>
              <a:endParaRPr lang="en-US" altLang="zh-CN" sz="2800" b="1" kern="0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cxnSp>
          <p:nvCxnSpPr>
            <p:cNvPr id="3145734" name="直接连接符 4"/>
            <p:cNvCxnSpPr>
              <a:cxnSpLocks noChangeShapeType="1"/>
            </p:cNvCxnSpPr>
            <p:nvPr/>
          </p:nvCxnSpPr>
          <p:spPr bwMode="auto">
            <a:xfrm>
              <a:off x="903598" y="2348881"/>
              <a:ext cx="3021956" cy="0"/>
            </a:xfrm>
            <a:prstGeom prst="line">
              <a:avLst/>
            </a:prstGeom>
            <a:noFill/>
            <a:ln w="50800" algn="ctr">
              <a:solidFill>
                <a:srgbClr val="FFFFFF"/>
              </a:solidFill>
              <a:miter lim="800000"/>
            </a:ln>
          </p:spPr>
        </p:cxnSp>
      </p:grpSp>
      <p:grpSp>
        <p:nvGrpSpPr>
          <p:cNvPr id="208" name="组合 56"/>
          <p:cNvGrpSpPr/>
          <p:nvPr/>
        </p:nvGrpSpPr>
        <p:grpSpPr bwMode="auto">
          <a:xfrm>
            <a:off x="2347913" y="2424113"/>
            <a:ext cx="2192337" cy="2901950"/>
            <a:chOff x="3275856" y="2492895"/>
            <a:chExt cx="2816620" cy="3456384"/>
          </a:xfrm>
        </p:grpSpPr>
        <p:grpSp>
          <p:nvGrpSpPr>
            <p:cNvPr id="209" name="组合 5"/>
            <p:cNvGrpSpPr/>
            <p:nvPr/>
          </p:nvGrpSpPr>
          <p:grpSpPr>
            <a:xfrm>
              <a:off x="3356146" y="2492895"/>
              <a:ext cx="2736330" cy="3456384"/>
              <a:chOff x="4309161" y="1431274"/>
              <a:chExt cx="3103376" cy="3819104"/>
            </a:xfrm>
            <a:effectLst>
              <a:outerShdw blurRad="50800" dist="50800" dir="5400000" algn="ctr" rotWithShape="0">
                <a:srgbClr val="F7FFFF"/>
              </a:outerShdw>
            </a:effectLst>
          </p:grpSpPr>
          <p:sp>
            <p:nvSpPr>
              <p:cNvPr id="1048865" name="矩形 6"/>
              <p:cNvSpPr/>
              <p:nvPr/>
            </p:nvSpPr>
            <p:spPr>
              <a:xfrm>
                <a:off x="4348895" y="1431274"/>
                <a:ext cx="2859114" cy="3819104"/>
              </a:xfrm>
              <a:prstGeom prst="rect">
                <a:avLst/>
              </a:prstGeom>
              <a:solidFill>
                <a:srgbClr val="22873A">
                  <a:alpha val="69804"/>
                </a:srgbClr>
              </a:solidFill>
              <a:ln w="508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anchor="ctr"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3200" kern="0">
                  <a:solidFill>
                    <a:sysClr val="window" lastClr="FFFFFF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145735" name="直接连接符 8"/>
              <p:cNvCxnSpPr/>
              <p:nvPr/>
            </p:nvCxnSpPr>
            <p:spPr>
              <a:xfrm>
                <a:off x="4309161" y="2444507"/>
                <a:ext cx="3103376" cy="0"/>
              </a:xfrm>
              <a:prstGeom prst="line">
                <a:avLst/>
              </a:prstGeom>
              <a:noFill/>
              <a:ln w="508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048866" name="TextBox 49"/>
            <p:cNvSpPr txBox="1"/>
            <p:nvPr/>
          </p:nvSpPr>
          <p:spPr>
            <a:xfrm>
              <a:off x="3275856" y="2636596"/>
              <a:ext cx="2671812" cy="697705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3200" b="1" kern="0" dirty="0">
                  <a:solidFill>
                    <a:srgbClr val="00206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 </a:t>
              </a:r>
              <a:r>
                <a:rPr lang="zh-CN" altLang="en-US" sz="2800" b="1" kern="0" dirty="0">
                  <a:solidFill>
                    <a:srgbClr val="002060"/>
                  </a:solidFill>
                  <a:latin typeface="黑体" panose="02010609060101010101" pitchFamily="2" charset="-122"/>
                  <a:ea typeface="黑体" panose="02010609060101010101" pitchFamily="2" charset="-122"/>
                  <a:hlinkClick r:id="rId6" action="ppaction://hlinksldjump"/>
                </a:rPr>
                <a:t>任务准备</a:t>
              </a:r>
              <a:endParaRPr lang="en-US" altLang="zh-CN" sz="2800" b="1" kern="0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210" name="组合 57"/>
          <p:cNvGrpSpPr/>
          <p:nvPr/>
        </p:nvGrpSpPr>
        <p:grpSpPr bwMode="auto">
          <a:xfrm>
            <a:off x="4500563" y="2420938"/>
            <a:ext cx="2079625" cy="2901950"/>
            <a:chOff x="6084168" y="2492896"/>
            <a:chExt cx="2555777" cy="3456384"/>
          </a:xfrm>
        </p:grpSpPr>
        <p:grpSp>
          <p:nvGrpSpPr>
            <p:cNvPr id="211" name="组合 9"/>
            <p:cNvGrpSpPr/>
            <p:nvPr/>
          </p:nvGrpSpPr>
          <p:grpSpPr bwMode="auto">
            <a:xfrm>
              <a:off x="6156176" y="2492896"/>
              <a:ext cx="2483769" cy="3456384"/>
              <a:chOff x="7684144" y="1268760"/>
              <a:chExt cx="3021955" cy="4320480"/>
            </a:xfrm>
          </p:grpSpPr>
          <p:sp>
            <p:nvSpPr>
              <p:cNvPr id="1048867" name="矩形 10"/>
              <p:cNvSpPr/>
              <p:nvPr/>
            </p:nvSpPr>
            <p:spPr>
              <a:xfrm>
                <a:off x="7684359" y="1268760"/>
                <a:ext cx="3021740" cy="4320480"/>
              </a:xfrm>
              <a:prstGeom prst="rect">
                <a:avLst/>
              </a:prstGeom>
              <a:solidFill>
                <a:srgbClr val="B5CF30">
                  <a:alpha val="69804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3200" kern="0">
                  <a:solidFill>
                    <a:sysClr val="window" lastClr="FFFFFF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145736" name="直接连接符 12"/>
              <p:cNvCxnSpPr>
                <a:cxnSpLocks noChangeShapeType="1"/>
              </p:cNvCxnSpPr>
              <p:nvPr/>
            </p:nvCxnSpPr>
            <p:spPr bwMode="auto">
              <a:xfrm>
                <a:off x="7684144" y="2438890"/>
                <a:ext cx="3021955" cy="0"/>
              </a:xfrm>
              <a:prstGeom prst="line">
                <a:avLst/>
              </a:prstGeom>
              <a:noFill/>
              <a:ln w="50800" algn="ctr">
                <a:solidFill>
                  <a:srgbClr val="FFFFFF"/>
                </a:solidFill>
                <a:miter lim="800000"/>
              </a:ln>
            </p:spPr>
          </p:cxnSp>
        </p:grpSp>
        <p:sp>
          <p:nvSpPr>
            <p:cNvPr id="1048868" name="TextBox 50"/>
            <p:cNvSpPr txBox="1"/>
            <p:nvPr/>
          </p:nvSpPr>
          <p:spPr>
            <a:xfrm>
              <a:off x="6084168" y="2636597"/>
              <a:ext cx="2555777" cy="618291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800" b="1" kern="0" dirty="0">
                  <a:solidFill>
                    <a:srgbClr val="002060"/>
                  </a:solidFill>
                  <a:latin typeface="黑体" panose="02010609060101010101" pitchFamily="2" charset="-122"/>
                  <a:ea typeface="黑体" panose="02010609060101010101" pitchFamily="2" charset="-122"/>
                  <a:hlinkClick r:id="rId7" action="ppaction://hlinksldjump"/>
                </a:rPr>
                <a:t>任务实施</a:t>
              </a:r>
              <a:endParaRPr lang="en-US" altLang="zh-CN" sz="2800" b="1" kern="0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212" name="组合 56"/>
          <p:cNvGrpSpPr/>
          <p:nvPr/>
        </p:nvGrpSpPr>
        <p:grpSpPr bwMode="auto">
          <a:xfrm>
            <a:off x="6616700" y="2420938"/>
            <a:ext cx="2276475" cy="2901950"/>
            <a:chOff x="3275856" y="2492895"/>
            <a:chExt cx="2816620" cy="3456384"/>
          </a:xfrm>
        </p:grpSpPr>
        <p:grpSp>
          <p:nvGrpSpPr>
            <p:cNvPr id="213" name="组合 5"/>
            <p:cNvGrpSpPr/>
            <p:nvPr/>
          </p:nvGrpSpPr>
          <p:grpSpPr>
            <a:xfrm>
              <a:off x="3356146" y="2492895"/>
              <a:ext cx="2736330" cy="3456384"/>
              <a:chOff x="4309161" y="1431274"/>
              <a:chExt cx="3103376" cy="3819104"/>
            </a:xfrm>
            <a:effectLst>
              <a:outerShdw blurRad="50800" dist="50800" dir="5400000" algn="ctr" rotWithShape="0">
                <a:srgbClr val="F7FFFF"/>
              </a:outerShdw>
            </a:effectLst>
          </p:grpSpPr>
          <p:sp>
            <p:nvSpPr>
              <p:cNvPr id="1048869" name="矩形 6"/>
              <p:cNvSpPr/>
              <p:nvPr/>
            </p:nvSpPr>
            <p:spPr>
              <a:xfrm>
                <a:off x="4348895" y="1431274"/>
                <a:ext cx="2859114" cy="3819104"/>
              </a:xfrm>
              <a:prstGeom prst="rect">
                <a:avLst/>
              </a:prstGeom>
              <a:solidFill>
                <a:srgbClr val="22873A">
                  <a:alpha val="69804"/>
                </a:srgbClr>
              </a:solidFill>
              <a:ln w="5080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anchor="ctr"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3200" kern="0">
                  <a:solidFill>
                    <a:sysClr val="window" lastClr="FFFFFF"/>
                  </a:solidFill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3145737" name="直接连接符 8"/>
              <p:cNvCxnSpPr/>
              <p:nvPr/>
            </p:nvCxnSpPr>
            <p:spPr>
              <a:xfrm>
                <a:off x="4309161" y="2444507"/>
                <a:ext cx="3103376" cy="0"/>
              </a:xfrm>
              <a:prstGeom prst="line">
                <a:avLst/>
              </a:prstGeom>
              <a:noFill/>
              <a:ln w="508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048870" name="TextBox 49"/>
            <p:cNvSpPr txBox="1"/>
            <p:nvPr/>
          </p:nvSpPr>
          <p:spPr>
            <a:xfrm>
              <a:off x="3275856" y="2636596"/>
              <a:ext cx="2673236" cy="623964"/>
            </a:xfrm>
            <a:prstGeom prst="rect">
              <a:avLst/>
            </a:prstGeom>
            <a:noFill/>
          </p:spPr>
          <p:txBody>
            <a:bodyPr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800" b="1" kern="0" dirty="0">
                  <a:solidFill>
                    <a:srgbClr val="002060"/>
                  </a:solidFill>
                  <a:latin typeface="黑体" panose="02010609060101010101" pitchFamily="2" charset="-122"/>
                  <a:ea typeface="黑体" panose="02010609060101010101" pitchFamily="2" charset="-122"/>
                  <a:hlinkClick r:id="rId8" action="ppaction://hlinksldjump"/>
                </a:rPr>
                <a:t>任务反思</a:t>
              </a:r>
              <a:endParaRPr lang="en-US" altLang="zh-CN" sz="2800" b="1" kern="0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1048871" name="Rectangle 22"/>
          <p:cNvSpPr>
            <a:spLocks noChangeArrowheads="1"/>
          </p:cNvSpPr>
          <p:nvPr/>
        </p:nvSpPr>
        <p:spPr bwMode="auto">
          <a:xfrm>
            <a:off x="323850" y="3213100"/>
            <a:ext cx="1871663" cy="2087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</a:rPr>
              <a:t>掌握遗传基本规律</a:t>
            </a:r>
            <a:endParaRPr lang="zh-CN" altLang="en-US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</a:rPr>
              <a:t>理解有关概念</a:t>
            </a:r>
            <a:endParaRPr lang="zh-CN" altLang="en-US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</a:rPr>
              <a:t>学会指导生产</a:t>
            </a:r>
            <a:endParaRPr lang="zh-CN" altLang="en-US">
              <a:solidFill>
                <a:srgbClr val="000000"/>
              </a:solidFill>
            </a:endParaRPr>
          </a:p>
          <a:p>
            <a:pPr algn="ctr"/>
            <a:endParaRPr lang="zh-CN" altLang="en-US">
              <a:solidFill>
                <a:srgbClr val="0000CC"/>
              </a:solidFill>
            </a:endParaRPr>
          </a:p>
        </p:txBody>
      </p:sp>
      <p:sp>
        <p:nvSpPr>
          <p:cNvPr id="1048872" name="Rectangle 23"/>
          <p:cNvSpPr>
            <a:spLocks noChangeArrowheads="1"/>
          </p:cNvSpPr>
          <p:nvPr/>
        </p:nvSpPr>
        <p:spPr bwMode="auto">
          <a:xfrm>
            <a:off x="2484438" y="3213100"/>
            <a:ext cx="1871662" cy="2159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</a:rPr>
              <a:t>分离规律</a:t>
            </a:r>
            <a:endParaRPr lang="zh-CN" altLang="en-US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</a:rPr>
              <a:t>自由组合规律</a:t>
            </a:r>
            <a:endParaRPr lang="zh-CN" altLang="en-US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</a:rPr>
              <a:t>连锁规律</a:t>
            </a:r>
            <a:endParaRPr lang="zh-CN" altLang="en-US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48873" name="Rectangle 24"/>
          <p:cNvSpPr>
            <a:spLocks noChangeArrowheads="1"/>
          </p:cNvSpPr>
          <p:nvPr/>
        </p:nvSpPr>
        <p:spPr bwMode="auto">
          <a:xfrm>
            <a:off x="4643438" y="3284538"/>
            <a:ext cx="1871662" cy="2087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</a:rPr>
              <a:t>分析生产上</a:t>
            </a:r>
            <a:endParaRPr lang="zh-CN" altLang="en-US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</a:rPr>
              <a:t>的遗传规律</a:t>
            </a:r>
            <a:endParaRPr lang="zh-CN" altLang="en-US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endParaRPr lang="zh-CN" altLang="en-US">
              <a:solidFill>
                <a:srgbClr val="0000CC"/>
              </a:solidFill>
            </a:endParaRPr>
          </a:p>
          <a:p>
            <a:pPr algn="ctr">
              <a:lnSpc>
                <a:spcPct val="150000"/>
              </a:lnSpc>
            </a:pPr>
            <a:endParaRPr lang="zh-CN" altLang="en-US">
              <a:solidFill>
                <a:srgbClr val="0000CC"/>
              </a:solidFill>
            </a:endParaRPr>
          </a:p>
          <a:p>
            <a:pPr algn="ctr"/>
            <a:endParaRPr lang="zh-CN" altLang="en-US">
              <a:solidFill>
                <a:srgbClr val="0000CC"/>
              </a:solidFill>
            </a:endParaRPr>
          </a:p>
        </p:txBody>
      </p:sp>
      <p:sp>
        <p:nvSpPr>
          <p:cNvPr id="1048874" name="Rectangle 25"/>
          <p:cNvSpPr>
            <a:spLocks noChangeArrowheads="1"/>
          </p:cNvSpPr>
          <p:nvPr/>
        </p:nvSpPr>
        <p:spPr bwMode="auto">
          <a:xfrm>
            <a:off x="6804025" y="3284538"/>
            <a:ext cx="1871663" cy="20875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</a:rPr>
              <a:t>三大遗传定律意义</a:t>
            </a:r>
            <a:endParaRPr lang="zh-CN" altLang="en-US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>
                <a:solidFill>
                  <a:srgbClr val="000000"/>
                </a:solidFill>
              </a:rPr>
              <a:t>显性遗传和隐性遗传</a:t>
            </a:r>
            <a:endParaRPr lang="zh-CN" altLang="en-US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endParaRPr lang="zh-CN" altLang="en-US">
              <a:solidFill>
                <a:srgbClr val="000000"/>
              </a:solidFill>
            </a:endParaRPr>
          </a:p>
          <a:p>
            <a:pPr algn="ctr">
              <a:lnSpc>
                <a:spcPct val="150000"/>
              </a:lnSpc>
            </a:pPr>
            <a:endParaRPr lang="zh-CN" altLang="en-US">
              <a:solidFill>
                <a:srgbClr val="0000CC"/>
              </a:solidFill>
            </a:endParaRPr>
          </a:p>
          <a:p>
            <a:pPr algn="ctr">
              <a:lnSpc>
                <a:spcPct val="150000"/>
              </a:lnSpc>
            </a:pPr>
            <a:endParaRPr lang="zh-CN" altLang="en-US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8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370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71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72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09" name="标题 1"/>
          <p:cNvSpPr txBox="1"/>
          <p:nvPr/>
        </p:nvSpPr>
        <p:spPr>
          <a:xfrm>
            <a:off x="1979613" y="9080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一、分离定律</a:t>
            </a:r>
            <a:endParaRPr lang="en-US" altLang="zh-CN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1048910" name="内容占位符 2"/>
          <p:cNvSpPr txBox="1"/>
          <p:nvPr/>
        </p:nvSpPr>
        <p:spPr>
          <a:xfrm>
            <a:off x="395288" y="1484313"/>
            <a:ext cx="8075612" cy="739775"/>
          </a:xfrm>
          <a:prstGeom prst="rect">
            <a:avLst/>
          </a:prstGeom>
        </p:spPr>
        <p:txBody>
          <a:bodyPr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分离规律的解释</a:t>
            </a:r>
            <a:r>
              <a:rPr lang="en-US" altLang="zh-CN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endParaRPr lang="zh-CN" altLang="en-US" sz="28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9737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2060575"/>
            <a:ext cx="72771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1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374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75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76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12" name="内容占位符 2"/>
          <p:cNvSpPr txBox="1"/>
          <p:nvPr/>
        </p:nvSpPr>
        <p:spPr>
          <a:xfrm>
            <a:off x="539750" y="2205038"/>
            <a:ext cx="8101013" cy="1744662"/>
          </a:xfrm>
          <a:prstGeom prst="rect">
            <a:avLst/>
          </a:prstGeom>
        </p:spPr>
        <p:txBody>
          <a:bodyPr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孟德尔提出的遗传因子，后来被称作基因。在同源染色体相同位点处的一对基因称为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等位基因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；同源染色体上不同位点处或非同源源染色体上的基因互称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非等位基因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等位基因相同的基因型叫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纯合基因型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，该个体叫纯合体，如红花（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CC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）、白花（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cc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）。等位基因不同的基因型叫</a:t>
            </a:r>
            <a:r>
              <a:rPr lang="zh-CN" altLang="en-US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杂合基因型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，该个体叫杂合体，如红花（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Cc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）。纯合体自交可以保持性状稳定遗传，后代不分离；杂合体自交后代会出现性状分离，表现出各种性状。</a:t>
            </a:r>
            <a:endParaRPr lang="zh-CN" altLang="en-US" sz="2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13" name="标题 1"/>
          <p:cNvSpPr txBox="1"/>
          <p:nvPr/>
        </p:nvSpPr>
        <p:spPr>
          <a:xfrm>
            <a:off x="1979613" y="9080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一、分离定律</a:t>
            </a:r>
            <a:endParaRPr lang="en-US" altLang="zh-CN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1048914" name="内容占位符 2"/>
          <p:cNvSpPr txBox="1"/>
          <p:nvPr/>
        </p:nvSpPr>
        <p:spPr>
          <a:xfrm>
            <a:off x="755650" y="1628775"/>
            <a:ext cx="8075613" cy="739775"/>
          </a:xfrm>
          <a:prstGeom prst="rect">
            <a:avLst/>
          </a:prstGeom>
        </p:spPr>
        <p:txBody>
          <a:bodyPr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分离规律的解释</a:t>
            </a:r>
            <a:r>
              <a:rPr lang="en-US" altLang="zh-CN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endParaRPr lang="zh-CN" altLang="en-US" sz="28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5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377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78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79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16" name="内容占位符 2"/>
          <p:cNvSpPr txBox="1"/>
          <p:nvPr/>
        </p:nvSpPr>
        <p:spPr>
          <a:xfrm>
            <a:off x="539750" y="2205038"/>
            <a:ext cx="8101013" cy="1744662"/>
          </a:xfrm>
          <a:prstGeom prst="rect">
            <a:avLst/>
          </a:prstGeom>
        </p:spPr>
        <p:txBody>
          <a:bodyPr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sz="24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孟德尔利用测交法，验证F</a:t>
            </a:r>
            <a:r>
              <a:rPr lang="en-US" altLang="zh-CN" sz="2400" b="1" baseline="-25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sz="24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遗传因子在形成配子时彼此分离。把被测基因型的个体与相应的隐性纯合体进行杂交，叫测交。由于隐性纯合体只产生一种含隐性基因的配子，它和含有任何基因的配子结合时，都表现对方基因控制的性状。所以，测交子代（F</a:t>
            </a:r>
            <a:r>
              <a:rPr lang="en-US" altLang="zh-CN" sz="2400" b="1" baseline="-25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t</a:t>
            </a:r>
            <a:r>
              <a:rPr sz="24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）中出现的表型种类和比例，反映了被测个体所产生的配子种类和比例。</a:t>
            </a:r>
            <a:endParaRPr sz="24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17" name="标题 1"/>
          <p:cNvSpPr txBox="1"/>
          <p:nvPr/>
        </p:nvSpPr>
        <p:spPr>
          <a:xfrm>
            <a:off x="1979613" y="9080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一、分离定律</a:t>
            </a:r>
            <a:endParaRPr lang="en-US" altLang="zh-CN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1048918" name="内容占位符 2"/>
          <p:cNvSpPr txBox="1"/>
          <p:nvPr/>
        </p:nvSpPr>
        <p:spPr>
          <a:xfrm>
            <a:off x="755650" y="1628775"/>
            <a:ext cx="8075613" cy="739775"/>
          </a:xfrm>
          <a:prstGeom prst="rect">
            <a:avLst/>
          </a:prstGeom>
        </p:spPr>
        <p:txBody>
          <a:bodyPr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</a:t>
            </a:r>
            <a:r>
              <a:rPr lang="zh-CN" alt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分离规律的验证</a:t>
            </a:r>
            <a:r>
              <a:rPr lang="en-US" altLang="zh-CN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endParaRPr lang="zh-CN" altLang="en-US" sz="28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9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380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81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82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20" name="内容占位符 2"/>
          <p:cNvSpPr txBox="1"/>
          <p:nvPr/>
        </p:nvSpPr>
        <p:spPr>
          <a:xfrm>
            <a:off x="323850" y="2349500"/>
            <a:ext cx="4206875" cy="1744663"/>
          </a:xfrm>
          <a:prstGeom prst="rect">
            <a:avLst/>
          </a:prstGeom>
        </p:spPr>
        <p:txBody>
          <a:bodyPr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lang="en-US" altLang="zh-CN" sz="2400" b="1" baseline="-25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（红花）与隐性纯合体（白花）进行测交，测交一代得到红花和白花两种表型，其比例为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1∶1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，证明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F1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的遗传因子（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）在形成配子时发生了分离，从而造成了（红花和白花）性状的分离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21" name="标题 1"/>
          <p:cNvSpPr txBox="1"/>
          <p:nvPr/>
        </p:nvSpPr>
        <p:spPr>
          <a:xfrm>
            <a:off x="1979613" y="9080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一、分离定律</a:t>
            </a:r>
            <a:endParaRPr lang="en-US" altLang="zh-CN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1048922" name="内容占位符 2"/>
          <p:cNvSpPr txBox="1"/>
          <p:nvPr/>
        </p:nvSpPr>
        <p:spPr>
          <a:xfrm>
            <a:off x="755650" y="1628775"/>
            <a:ext cx="8075613" cy="739775"/>
          </a:xfrm>
          <a:prstGeom prst="rect">
            <a:avLst/>
          </a:prstGeom>
        </p:spPr>
        <p:txBody>
          <a:bodyPr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3.</a:t>
            </a:r>
            <a:r>
              <a:rPr lang="zh-CN" alt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分离规律的验证</a:t>
            </a:r>
            <a:r>
              <a:rPr lang="en-US" altLang="zh-CN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endParaRPr lang="zh-CN" altLang="en-US" sz="28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9738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2708275"/>
            <a:ext cx="4284662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3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384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85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86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24" name="内容占位符 2"/>
          <p:cNvSpPr txBox="1"/>
          <p:nvPr/>
        </p:nvSpPr>
        <p:spPr>
          <a:xfrm>
            <a:off x="522288" y="1971675"/>
            <a:ext cx="8099425" cy="1744663"/>
          </a:xfrm>
          <a:prstGeom prst="rect">
            <a:avLst/>
          </a:prstGeom>
        </p:spPr>
        <p:txBody>
          <a:bodyPr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孟德尔在研究两对或两对以上相对性状的遗传时，发现了自由组合规律，也叫独立分配规律</a:t>
            </a:r>
            <a:r>
              <a:rPr lang="zh-CN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sz="28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25" name="标题 1"/>
          <p:cNvSpPr txBox="1"/>
          <p:nvPr/>
        </p:nvSpPr>
        <p:spPr>
          <a:xfrm>
            <a:off x="1799908" y="115697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二、自由组合定律</a:t>
            </a:r>
            <a:endParaRPr lang="en-US" altLang="zh-CN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6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387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88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89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27" name="标题 1"/>
          <p:cNvSpPr txBox="1"/>
          <p:nvPr/>
        </p:nvSpPr>
        <p:spPr>
          <a:xfrm>
            <a:off x="1870393" y="10096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+mn-ea"/>
              </a:rPr>
              <a:t>1.两对相对性状的遗传实验</a:t>
            </a:r>
            <a:endParaRPr lang="en-US" altLang="zh-CN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1048928" name="内容占位符 2"/>
          <p:cNvSpPr txBox="1"/>
          <p:nvPr/>
        </p:nvSpPr>
        <p:spPr>
          <a:xfrm>
            <a:off x="755650" y="1628775"/>
            <a:ext cx="8075613" cy="739775"/>
          </a:xfrm>
          <a:prstGeom prst="rect">
            <a:avLst/>
          </a:prstGeom>
        </p:spPr>
        <p:txBody>
          <a:bodyPr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endParaRPr lang="zh-CN" altLang="en-US" sz="28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9739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1909128"/>
            <a:ext cx="6408737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9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391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92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93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30" name="内容占位符 2"/>
          <p:cNvSpPr txBox="1"/>
          <p:nvPr/>
        </p:nvSpPr>
        <p:spPr>
          <a:xfrm>
            <a:off x="539750" y="2420938"/>
            <a:ext cx="8202613" cy="1744662"/>
          </a:xfrm>
          <a:prstGeom prst="rect">
            <a:avLst/>
          </a:prstGeom>
        </p:spPr>
        <p:txBody>
          <a:bodyPr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sz="24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子叶颜色的分离和种子形状的分离彼此互不影响，这两对性状自由组合出现四种表型：黄圆、绿圆、黄皱、绿皱，表现9∶3∶3∶1的比例。</a:t>
            </a:r>
            <a:endParaRPr sz="24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31" name="标题 1"/>
          <p:cNvSpPr txBox="1"/>
          <p:nvPr/>
        </p:nvSpPr>
        <p:spPr>
          <a:xfrm>
            <a:off x="1744663" y="1138555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+mn-ea"/>
              </a:rPr>
              <a:t>1.两对相对性状的遗传实验</a:t>
            </a:r>
            <a:endParaRPr lang="zh-CN" altLang="en-US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1048932" name="内容占位符 2"/>
          <p:cNvSpPr txBox="1"/>
          <p:nvPr/>
        </p:nvSpPr>
        <p:spPr>
          <a:xfrm>
            <a:off x="839470" y="1953895"/>
            <a:ext cx="8075613" cy="741363"/>
          </a:xfrm>
          <a:prstGeom prst="rect">
            <a:avLst/>
          </a:prstGeom>
        </p:spPr>
        <p:txBody>
          <a:bodyPr/>
          <a:p>
            <a:pPr>
              <a:lnSpc>
                <a:spcPct val="125000"/>
              </a:lnSpc>
              <a:spcBef>
                <a:spcPts val="0"/>
              </a:spcBef>
            </a:pPr>
            <a:endParaRPr lang="zh-CN" altLang="en-US" sz="28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3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394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95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96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34" name="内容占位符 2"/>
          <p:cNvSpPr txBox="1"/>
          <p:nvPr/>
        </p:nvSpPr>
        <p:spPr>
          <a:xfrm>
            <a:off x="650875" y="1744345"/>
            <a:ext cx="8202930" cy="4564380"/>
          </a:xfrm>
          <a:prstGeom prst="rect">
            <a:avLst/>
          </a:prstGeom>
        </p:spPr>
        <p:txBody>
          <a:bodyPr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黄色子叶基因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对绿色子叶基因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显性，圆粒基因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对皱粒基因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显性。用纯合的黄色、圆粒豌豆（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YYRR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）和绿色、皱粒豌豆（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yyrr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）杂交，产生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F1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的基因型为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YyRr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，表现黄色、圆粒；</a:t>
            </a:r>
            <a:endParaRPr lang="zh-CN" altLang="en-US" sz="2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lang="en-US" altLang="zh-CN" sz="2400" b="1" baseline="-25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植株产生配子时，等位基因彼此分开，即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r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都要分开，各自独立地分配到配子中去，自由组合产生雌雄配子为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YR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Yr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yR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yr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四种，且比例相等。</a:t>
            </a:r>
            <a:endParaRPr lang="zh-CN" altLang="en-US" sz="2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lang="en-US" altLang="zh-CN" sz="2400" b="1" baseline="-25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自花授粉，雌雄配子完全随机结合可以产生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种组合，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种基因型、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种表现型，黄圆占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9/16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、绿圆占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3/16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、黄皱占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3/16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、绿皱占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1/16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35" name="标题 1"/>
          <p:cNvSpPr txBox="1"/>
          <p:nvPr/>
        </p:nvSpPr>
        <p:spPr>
          <a:xfrm>
            <a:off x="1979613" y="9080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+mn-ea"/>
              </a:rPr>
              <a:t>2.自由组合现象的解释</a:t>
            </a:r>
            <a:endParaRPr lang="zh-CN" altLang="en-US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6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397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98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99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37" name="标题 1"/>
          <p:cNvSpPr txBox="1"/>
          <p:nvPr/>
        </p:nvSpPr>
        <p:spPr>
          <a:xfrm>
            <a:off x="1678623" y="94107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+mn-ea"/>
              </a:rPr>
              <a:t>2.自由组合现象的解释</a:t>
            </a:r>
            <a:endParaRPr lang="zh-CN" altLang="en-US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1048938" name="内容占位符 2"/>
          <p:cNvSpPr txBox="1"/>
          <p:nvPr/>
        </p:nvSpPr>
        <p:spPr>
          <a:xfrm>
            <a:off x="755650" y="1555750"/>
            <a:ext cx="8075613" cy="741363"/>
          </a:xfrm>
          <a:prstGeom prst="rect">
            <a:avLst/>
          </a:prstGeom>
        </p:spPr>
        <p:txBody>
          <a:bodyPr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endParaRPr lang="zh-CN" altLang="en-US" sz="28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97400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9350" y="1857375"/>
            <a:ext cx="6551930" cy="433006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9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401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02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03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40" name="标题 1"/>
          <p:cNvSpPr txBox="1"/>
          <p:nvPr/>
        </p:nvSpPr>
        <p:spPr>
          <a:xfrm>
            <a:off x="2020888" y="10096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+mn-ea"/>
              </a:rPr>
              <a:t>3.自由组合定律的验证</a:t>
            </a:r>
            <a:endParaRPr lang="en-US" altLang="zh-CN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pic>
        <p:nvPicPr>
          <p:cNvPr id="2097404" name="图片 44" descr="1-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9485" y="1878330"/>
            <a:ext cx="7389495" cy="429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8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341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42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43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44" name="Picture 6" descr="知识目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1700213"/>
            <a:ext cx="211137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879" name="内容占位符 2"/>
          <p:cNvSpPr txBox="1"/>
          <p:nvPr/>
        </p:nvSpPr>
        <p:spPr>
          <a:xfrm>
            <a:off x="395288" y="1484313"/>
            <a:ext cx="8280400" cy="4968875"/>
          </a:xfrm>
          <a:prstGeom prst="rect">
            <a:avLst/>
          </a:prstGeom>
        </p:spPr>
        <p:txBody>
          <a:bodyPr>
            <a:normAutofit/>
          </a:bodyPr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endParaRPr lang="en-US" altLang="zh-CN" sz="16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</a:pPr>
            <a:endParaRPr lang="en-US" altLang="zh-CN" sz="16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6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16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1. 掌握分离规律、自由组合规律、连锁遗传规律的基本内容。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2. 理解性状、单位性状、相对性状等概念。  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16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endParaRPr lang="en-US" altLang="zh-CN" sz="16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lnSpc>
                <a:spcPct val="130000"/>
              </a:lnSpc>
            </a:pPr>
            <a:r>
              <a:rPr lang="en-US" altLang="zh-CN" sz="16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9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学会应用分离规律、自由组合规律、连锁遗传规律指导生产。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97345" name="Picture 7" descr="能力目标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3789363"/>
            <a:ext cx="2130425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880" name="流程图: 可选过程 12"/>
          <p:cNvSpPr/>
          <p:nvPr/>
        </p:nvSpPr>
        <p:spPr>
          <a:xfrm>
            <a:off x="3563938" y="1484313"/>
            <a:ext cx="2592387" cy="649287"/>
          </a:xfrm>
          <a:prstGeom prst="flowChartAlternateProcess">
            <a:avLst/>
          </a:prstGeom>
          <a:gradFill>
            <a:gsLst>
              <a:gs pos="72000">
                <a:srgbClr val="DDEBCF"/>
              </a:gs>
              <a:gs pos="89000">
                <a:srgbClr val="9CB86E"/>
              </a:gs>
              <a:gs pos="98000">
                <a:srgbClr val="156B13"/>
              </a:gs>
            </a:gsLst>
            <a:lin ang="5400000" scaled="0"/>
          </a:gradFill>
          <a:ln cmpd="dbl">
            <a:solidFill>
              <a:srgbClr val="1DAC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2400" b="1" dirty="0">
                <a:solidFill>
                  <a:srgbClr val="000000"/>
                </a:solidFill>
              </a:rPr>
              <a:t>任务目标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1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405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06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07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42" name="内容占位符 2"/>
          <p:cNvSpPr txBox="1"/>
          <p:nvPr/>
        </p:nvSpPr>
        <p:spPr>
          <a:xfrm>
            <a:off x="617855" y="2062798"/>
            <a:ext cx="8202613" cy="1744662"/>
          </a:xfrm>
          <a:prstGeom prst="rect">
            <a:avLst/>
          </a:prstGeom>
        </p:spPr>
        <p:txBody>
          <a:bodyPr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sz="24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杂种中控制不同性状的遗传因子，在配子形成时的分离互不干扰、彼此独立；它们之间的组合又是自由的、随机的。这是因为两对或两对以上的基因处在非同源染色体上，在减数分裂形成配子时，随着同源染色体分开，等位基因彼此分离，随着非同源染色体的随机结合非等位基因自由组合。</a:t>
            </a:r>
            <a:endParaRPr sz="24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43" name="标题 1"/>
          <p:cNvSpPr txBox="1"/>
          <p:nvPr/>
        </p:nvSpPr>
        <p:spPr>
          <a:xfrm>
            <a:off x="2020888" y="10096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+mn-ea"/>
              </a:rPr>
              <a:t>自由组合定律实质</a:t>
            </a:r>
            <a:endParaRPr lang="zh-CN" altLang="en-US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4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408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09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10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45" name="内容占位符 2"/>
          <p:cNvSpPr txBox="1"/>
          <p:nvPr/>
        </p:nvSpPr>
        <p:spPr>
          <a:xfrm>
            <a:off x="522288" y="1971675"/>
            <a:ext cx="8099425" cy="1744663"/>
          </a:xfrm>
          <a:prstGeom prst="rect">
            <a:avLst/>
          </a:prstGeom>
        </p:spPr>
        <p:txBody>
          <a:bodyPr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1900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年孟德尔遗传规律被重新发现后，引起了生物学界的广泛重视。越来越多的学者开展了类似的试验，大量试验表明，两队性状的试验，有的符合自由组合规律，有的则不符合。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46" name="标题 1"/>
          <p:cNvSpPr txBox="1"/>
          <p:nvPr/>
        </p:nvSpPr>
        <p:spPr>
          <a:xfrm>
            <a:off x="1979613" y="11239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三、连锁定律</a:t>
            </a:r>
            <a:endParaRPr lang="en-US" altLang="zh-CN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7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411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12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13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48" name="内容占位符 2"/>
          <p:cNvSpPr txBox="1"/>
          <p:nvPr/>
        </p:nvSpPr>
        <p:spPr>
          <a:xfrm>
            <a:off x="563245" y="1693228"/>
            <a:ext cx="8202613" cy="1744662"/>
          </a:xfrm>
          <a:prstGeom prst="rect">
            <a:avLst/>
          </a:prstGeom>
        </p:spPr>
        <p:txBody>
          <a:bodyPr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贝特生（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Bateson W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）等在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1906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年用香豌豆的两对相对性状亲本做杂交试验时，首先发现了连锁遗传现象。这两对性状是：紫花（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）与红花（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），紫花为显性；长花粉粒（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）与圆花粉粒（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l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），长花粉粒为显性。</a:t>
            </a:r>
            <a:endParaRPr lang="zh-CN" altLang="en-US" sz="2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先用这样的两个亲本进行杂交，一个是紫花、长花粉粒，另一个是红花、圆花粉粒。在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lang="en-US" altLang="zh-CN" sz="2000" b="1" baseline="-25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出现了四种表型，但不符合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9∶3∶3∶1</a:t>
            </a:r>
            <a:r>
              <a:rPr lang="zh-CN" altLang="en-US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的分离比例。与两个亲本相同的表型（紫、长和红、圆）的实际个数大于理论值，两个重新组合的表型（紫、圆和红、长）实际个数比理论数少得多。</a:t>
            </a:r>
            <a:endParaRPr lang="zh-CN" altLang="en-US" sz="2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49" name="标题 1"/>
          <p:cNvSpPr txBox="1"/>
          <p:nvPr/>
        </p:nvSpPr>
        <p:spPr>
          <a:xfrm>
            <a:off x="1979613" y="9080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+mn-ea"/>
              </a:rPr>
              <a:t>1.连锁遗传现象的发现</a:t>
            </a:r>
            <a:endParaRPr lang="zh-CN" altLang="en-US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0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414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15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16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51" name="内容占位符 2"/>
          <p:cNvSpPr txBox="1"/>
          <p:nvPr/>
        </p:nvSpPr>
        <p:spPr>
          <a:xfrm>
            <a:off x="755650" y="1555750"/>
            <a:ext cx="8075613" cy="741363"/>
          </a:xfrm>
          <a:prstGeom prst="rect">
            <a:avLst/>
          </a:prstGeom>
        </p:spPr>
        <p:txBody>
          <a:bodyPr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endParaRPr lang="zh-CN" altLang="en-US" sz="28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97417" name="图片 1"/>
          <p:cNvPicPr>
            <a:picLocks noChangeAspect="1"/>
          </p:cNvPicPr>
          <p:nvPr/>
        </p:nvPicPr>
        <p:blipFill>
          <a:blip r:embed="rId4" cstate="print"/>
          <a:srcRect l="12367" r="12536" b="8570"/>
          <a:stretch>
            <a:fillRect/>
          </a:stretch>
        </p:blipFill>
        <p:spPr>
          <a:xfrm>
            <a:off x="846455" y="1210945"/>
            <a:ext cx="7002145" cy="479552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418" name="图片 1"/>
          <p:cNvPicPr>
            <a:picLocks noChangeAspect="1"/>
          </p:cNvPicPr>
          <p:nvPr/>
        </p:nvPicPr>
        <p:blipFill>
          <a:blip r:embed="rId1" cstate="print"/>
          <a:srcRect l="12581" r="13373" b="7318"/>
          <a:stretch>
            <a:fillRect/>
          </a:stretch>
        </p:blipFill>
        <p:spPr>
          <a:xfrm>
            <a:off x="831850" y="1123950"/>
            <a:ext cx="7025640" cy="49466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2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419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20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21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53" name="内容占位符 2"/>
          <p:cNvSpPr txBox="1"/>
          <p:nvPr/>
        </p:nvSpPr>
        <p:spPr>
          <a:xfrm>
            <a:off x="562610" y="2012950"/>
            <a:ext cx="8202613" cy="1744663"/>
          </a:xfrm>
          <a:prstGeom prst="rect">
            <a:avLst/>
          </a:prstGeom>
        </p:spPr>
        <p:txBody>
          <a:bodyPr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sz="24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两个试验结果基本相同。与</a:t>
            </a:r>
            <a:r>
              <a:rPr sz="24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亲本相同的表型</a:t>
            </a:r>
            <a:r>
              <a:rPr sz="24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（紫、圆和红、长）的实际个数</a:t>
            </a:r>
            <a:r>
              <a:rPr sz="24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大于理论值</a:t>
            </a:r>
            <a:r>
              <a:rPr sz="24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，两个</a:t>
            </a:r>
            <a:r>
              <a:rPr sz="24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重新组合的表型</a:t>
            </a:r>
            <a:r>
              <a:rPr sz="24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（紫、长和红、圆）实际个体数</a:t>
            </a:r>
            <a:r>
              <a:rPr sz="2400" b="1" kern="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少于理论数值</a:t>
            </a:r>
            <a:r>
              <a:rPr sz="24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。这个结果也不符合自由组合规律。</a:t>
            </a:r>
            <a:endParaRPr sz="24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4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sz="24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试验表明，原来为同一亲本所具有的两个性状，在F</a:t>
            </a:r>
            <a:r>
              <a:rPr lang="en-US" altLang="zh-CN" sz="2000" b="1" baseline="-25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sz="24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中常常有联系在一起遗传的倾向，这种现象称为连锁遗传。</a:t>
            </a:r>
            <a:endParaRPr sz="24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54" name="标题 1"/>
          <p:cNvSpPr txBox="1"/>
          <p:nvPr/>
        </p:nvSpPr>
        <p:spPr>
          <a:xfrm>
            <a:off x="1744663" y="10096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+mn-ea"/>
              </a:rPr>
              <a:t>1.连锁遗传现象的发现</a:t>
            </a:r>
            <a:endParaRPr lang="zh-CN" altLang="en-US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5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422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23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24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56" name="内容占位符 2"/>
          <p:cNvSpPr txBox="1"/>
          <p:nvPr/>
        </p:nvSpPr>
        <p:spPr>
          <a:xfrm>
            <a:off x="712470" y="2152650"/>
            <a:ext cx="7966075" cy="1744345"/>
          </a:xfrm>
          <a:prstGeom prst="rect">
            <a:avLst/>
          </a:prstGeom>
        </p:spPr>
        <p:txBody>
          <a:bodyPr/>
          <a:p>
            <a:pPr>
              <a:lnSpc>
                <a:spcPct val="140000"/>
              </a:lnSpc>
            </a:pP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就每对相对性状的遗传而言都符合分离规律，但在两对性状上却表现为连锁遗传，其原因在于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lang="en-US" altLang="zh-CN" sz="2000" b="1" baseline="-25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形成四种配子的数目不等。在独立遗传情况下，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lang="en-US" altLang="zh-CN" sz="2000" b="1" baseline="-25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通过减数分裂形成相同数目的四种配子，才保证在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lang="en-US" altLang="zh-CN" sz="2000" b="1" baseline="-25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中出现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9∶3∶3∶1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的性状分离比例。</a:t>
            </a:r>
            <a:endParaRPr lang="zh-CN" altLang="en-US" sz="2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en-US" altLang="zh-CN" sz="20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57" name="标题 1"/>
          <p:cNvSpPr txBox="1"/>
          <p:nvPr/>
        </p:nvSpPr>
        <p:spPr>
          <a:xfrm>
            <a:off x="1957388" y="10096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+mn-ea"/>
              </a:rPr>
              <a:t>2.连锁遗传的解释和验证</a:t>
            </a:r>
            <a:endParaRPr lang="en-US" altLang="zh-CN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1048958" name="内容占位符 2"/>
          <p:cNvSpPr txBox="1"/>
          <p:nvPr/>
        </p:nvSpPr>
        <p:spPr>
          <a:xfrm>
            <a:off x="601980" y="1758950"/>
            <a:ext cx="8075613" cy="741363"/>
          </a:xfrm>
          <a:prstGeom prst="rect">
            <a:avLst/>
          </a:prstGeom>
        </p:spPr>
        <p:txBody>
          <a:bodyPr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endParaRPr lang="zh-CN" altLang="en-US" sz="28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9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425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26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27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60" name="内容占位符 2"/>
          <p:cNvSpPr txBox="1"/>
          <p:nvPr/>
        </p:nvSpPr>
        <p:spPr>
          <a:xfrm>
            <a:off x="6276658" y="1889760"/>
            <a:ext cx="2963862" cy="1744663"/>
          </a:xfrm>
          <a:prstGeom prst="rect">
            <a:avLst/>
          </a:prstGeom>
        </p:spPr>
        <p:txBody>
          <a:bodyPr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sz="20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测交结果说明，F</a:t>
            </a:r>
            <a:r>
              <a:rPr lang="en-US" altLang="zh-CN" sz="2000" b="1" baseline="-25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sz="20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形成的四种配子比例是不相等的；同一亲本的两个基因C和Sh或c和sh是经常连锁遗传的。所以，测交后代表现亲本型的个体数多，而新组合的个体数目少。</a:t>
            </a:r>
            <a:endParaRPr sz="20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97428" name="图片 47" descr="1-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9760"/>
            <a:ext cx="6276975" cy="420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61" name="标题 1"/>
          <p:cNvSpPr txBox="1"/>
          <p:nvPr/>
        </p:nvSpPr>
        <p:spPr>
          <a:xfrm>
            <a:off x="1957388" y="10096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+mn-ea"/>
              </a:rPr>
              <a:t>2.连锁遗传的解释和验证</a:t>
            </a:r>
            <a:endParaRPr lang="en-US" altLang="zh-CN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2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429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30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31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63" name="标题 1"/>
          <p:cNvSpPr txBox="1"/>
          <p:nvPr/>
        </p:nvSpPr>
        <p:spPr>
          <a:xfrm>
            <a:off x="1891983" y="10096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+mn-ea"/>
              </a:rPr>
              <a:t>3.连锁和交换的遗传机制</a:t>
            </a:r>
            <a:endParaRPr lang="zh-CN" altLang="en-US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pic>
        <p:nvPicPr>
          <p:cNvPr id="2097432" name="图片 48" descr="1-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" y="2152650"/>
            <a:ext cx="78581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4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433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34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35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65" name="内容占位符 2"/>
          <p:cNvSpPr txBox="1"/>
          <p:nvPr/>
        </p:nvSpPr>
        <p:spPr>
          <a:xfrm>
            <a:off x="470535" y="1750060"/>
            <a:ext cx="8202613" cy="1744663"/>
          </a:xfrm>
          <a:prstGeom prst="rect">
            <a:avLst/>
          </a:prstGeom>
        </p:spPr>
        <p:txBody>
          <a:bodyPr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en-US" sz="20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2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sz="22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sz="22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sz="22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基因在染色体上呈直线排列，各有其一定的位置。相对基因C和c，位于一对同源染色体的相等位置上，故称为等位基因。</a:t>
            </a:r>
            <a:endParaRPr sz="22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2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2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sz="22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sz="22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sz="22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两对不同的基因，C和Sh，c和sh，分别位于一对同源染色体不相等的位置上，故称为非等位基因。</a:t>
            </a:r>
            <a:endParaRPr sz="22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2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2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sz="22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sz="22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sz="22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在减数分裂前期，随着同源染色体的配对，等位基因也相互配对，因各个染色体已经通过复制而含有两条染色单体，在染色体上的基因也随之复制了。</a:t>
            </a:r>
            <a:endParaRPr sz="22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endParaRPr sz="22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66" name="标题 1"/>
          <p:cNvSpPr txBox="1"/>
          <p:nvPr/>
        </p:nvSpPr>
        <p:spPr>
          <a:xfrm>
            <a:off x="1925003" y="10096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+mn-ea"/>
              </a:rPr>
              <a:t>3.连锁和交换的遗传机制</a:t>
            </a:r>
            <a:endParaRPr lang="zh-CN" altLang="en-US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1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346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47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48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882" name="内容占位符 15"/>
          <p:cNvSpPr txBox="1"/>
          <p:nvPr/>
        </p:nvSpPr>
        <p:spPr>
          <a:xfrm>
            <a:off x="1476375" y="2420938"/>
            <a:ext cx="6418263" cy="2927350"/>
          </a:xfrm>
          <a:prstGeom prst="rect">
            <a:avLst/>
          </a:prstGeom>
          <a:solidFill>
            <a:srgbClr val="F7FFFF"/>
          </a:solidFill>
          <a:ln w="60325" cap="flat" cmpd="dbl">
            <a:solidFill>
              <a:srgbClr val="00B050"/>
            </a:solidFill>
            <a:round/>
          </a:ln>
        </p:spPr>
        <p:txBody>
          <a:bodyPr anchor="ctr" anchorCtr="1"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>
                <a:solidFill>
                  <a:srgbClr val="002060"/>
                </a:solidFill>
              </a:rPr>
              <a:t>一、分离定律</a:t>
            </a:r>
            <a:endParaRPr lang="zh-CN" altLang="en-US" sz="2800" b="1">
              <a:solidFill>
                <a:srgbClr val="002060"/>
              </a:solidFill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>
                <a:solidFill>
                  <a:srgbClr val="002060"/>
                </a:solidFill>
              </a:rPr>
              <a:t>二、自由组合定律</a:t>
            </a:r>
            <a:endParaRPr lang="en-US" altLang="zh-CN" sz="2800" b="1">
              <a:solidFill>
                <a:srgbClr val="002060"/>
              </a:solidFill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>
                <a:solidFill>
                  <a:srgbClr val="002060"/>
                </a:solidFill>
              </a:rPr>
              <a:t>三、连锁定律</a:t>
            </a:r>
            <a:endParaRPr lang="zh-CN" altLang="en-US" sz="2800" b="1">
              <a:solidFill>
                <a:srgbClr val="002060"/>
              </a:solidFill>
            </a:endParaRPr>
          </a:p>
        </p:txBody>
      </p:sp>
      <p:sp>
        <p:nvSpPr>
          <p:cNvPr id="1048883" name="矩形 8"/>
          <p:cNvSpPr/>
          <p:nvPr/>
        </p:nvSpPr>
        <p:spPr>
          <a:xfrm>
            <a:off x="1116013" y="1484313"/>
            <a:ext cx="7488237" cy="708025"/>
          </a:xfrm>
          <a:prstGeom prst="rect">
            <a:avLst/>
          </a:prstGeom>
        </p:spPr>
        <p:txBody>
          <a:bodyPr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dirty="0">
                <a:solidFill>
                  <a:srgbClr val="C0504D">
                    <a:lumMod val="75000"/>
                  </a:srgbClr>
                </a:solidFill>
                <a:latin typeface="Calibri" panose="020F0502020204030204"/>
                <a:ea typeface="宋体" panose="02010600030101010101" pitchFamily="2" charset="-122"/>
                <a:cs typeface="+mj-cs"/>
              </a:rPr>
              <a:t>任务准备</a:t>
            </a:r>
            <a:endParaRPr lang="zh-CN" altLang="en-US" sz="4000" b="1" dirty="0">
              <a:solidFill>
                <a:srgbClr val="C0504D">
                  <a:lumMod val="75000"/>
                </a:srgbClr>
              </a:solidFill>
              <a:latin typeface="Calibri" panose="020F0502020204030204"/>
              <a:ea typeface="宋体" panose="02010600030101010101" pitchFamily="2" charset="-122"/>
              <a:cs typeface="+mj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7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436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37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38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68" name="内容占位符 2"/>
          <p:cNvSpPr txBox="1"/>
          <p:nvPr/>
        </p:nvSpPr>
        <p:spPr>
          <a:xfrm>
            <a:off x="382905" y="1671955"/>
            <a:ext cx="8377555" cy="1744980"/>
          </a:xfrm>
          <a:prstGeom prst="rect">
            <a:avLst/>
          </a:prstGeom>
        </p:spPr>
        <p:txBody>
          <a:bodyPr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0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2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sz="22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sz="22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sz="22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非姊妹染色单体之间某些片段在粗线期发生交换。首先，在两基因之间的某一部位发生断裂，然后重新接合起来，这种交换只涉及同源染色体的非姊妹染色单体之间，而且在同一水平上只发生一个交换。</a:t>
            </a:r>
            <a:endParaRPr sz="22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2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2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sz="22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sz="22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sz="22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由于基因交换而产生四种基因组合不同的染色单体，其中包括两种亲本组合（C Sh，c sh）和两种新组合（c Sh，C sh），经过减数分裂，形成四种不同基因组合的配子。</a:t>
            </a:r>
            <a:endParaRPr sz="22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2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2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sz="22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sz="22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sz="22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在减数分裂过程中，并不是所有性母细胞都发生同源染色体非姊妹染色单体的交换，因此，F</a:t>
            </a:r>
            <a:r>
              <a:rPr sz="2200" b="1" kern="0" baseline="-25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sz="22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形成亲本类型的配子数总是多于新组合的配子数。</a:t>
            </a:r>
            <a:endParaRPr sz="22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69" name="标题 1"/>
          <p:cNvSpPr txBox="1"/>
          <p:nvPr/>
        </p:nvSpPr>
        <p:spPr>
          <a:xfrm>
            <a:off x="1925003" y="10096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+mn-ea"/>
              </a:rPr>
              <a:t>3.连锁和交换的遗传机制</a:t>
            </a:r>
            <a:endParaRPr lang="zh-CN" altLang="en-US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0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439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40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41" name="Picture 9" descr="刷新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71" name="内容占位符 15"/>
          <p:cNvSpPr txBox="1"/>
          <p:nvPr/>
        </p:nvSpPr>
        <p:spPr>
          <a:xfrm>
            <a:off x="1476375" y="1989138"/>
            <a:ext cx="6418263" cy="3940175"/>
          </a:xfrm>
          <a:prstGeom prst="rect">
            <a:avLst/>
          </a:prstGeom>
          <a:solidFill>
            <a:srgbClr val="F7FFFF"/>
          </a:solidFill>
          <a:ln w="60325" cap="flat" cmpd="dbl">
            <a:solidFill>
              <a:srgbClr val="00B050"/>
            </a:solidFill>
            <a:round/>
          </a:ln>
        </p:spPr>
        <p:txBody>
          <a:bodyPr anchor="ctr" anchorCtr="1"/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</a:pPr>
            <a:r>
              <a:rPr lang="zh-CN" sz="2800" b="1" kern="0" dirty="0">
                <a:solidFill>
                  <a:srgbClr val="002060"/>
                </a:solidFill>
                <a:latin typeface="+mn-ea"/>
                <a:ea typeface="宋体" panose="02010600030101010101" pitchFamily="2" charset="-122"/>
              </a:rPr>
              <a:t>分析所给杂交组合的遗传规律</a:t>
            </a:r>
            <a:endParaRPr lang="zh-CN" sz="2800" b="1" kern="0" dirty="0">
              <a:solidFill>
                <a:srgbClr val="002060"/>
              </a:solidFill>
              <a:latin typeface="+mn-ea"/>
              <a:ea typeface="宋体" panose="02010600030101010101" pitchFamily="2" charset="-122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kern="0" dirty="0">
                <a:solidFill>
                  <a:srgbClr val="002060"/>
                </a:solidFill>
                <a:latin typeface="+mn-ea"/>
                <a:ea typeface="+mn-ea"/>
              </a:rPr>
              <a:t>一、布置任务</a:t>
            </a:r>
            <a:endParaRPr lang="en-US" altLang="zh-CN" sz="2400" b="1" kern="0" dirty="0">
              <a:solidFill>
                <a:srgbClr val="002060"/>
              </a:solidFill>
              <a:latin typeface="+mn-ea"/>
              <a:ea typeface="+mn-ea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kern="0" dirty="0">
                <a:solidFill>
                  <a:srgbClr val="002060"/>
                </a:solidFill>
                <a:latin typeface="+mn-ea"/>
                <a:ea typeface="+mn-ea"/>
              </a:rPr>
              <a:t>二、分组讨论</a:t>
            </a:r>
            <a:endParaRPr lang="en-US" altLang="zh-CN" sz="2400" b="1" kern="0" dirty="0">
              <a:solidFill>
                <a:srgbClr val="002060"/>
              </a:solidFill>
              <a:latin typeface="+mn-ea"/>
              <a:ea typeface="+mn-ea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kern="0" dirty="0">
                <a:solidFill>
                  <a:srgbClr val="002060"/>
                </a:solidFill>
                <a:latin typeface="+mn-ea"/>
                <a:ea typeface="+mn-ea"/>
              </a:rPr>
              <a:t>三、任务汇报</a:t>
            </a:r>
            <a:endParaRPr lang="en-US" altLang="zh-CN" sz="2400" b="1" kern="0" dirty="0">
              <a:solidFill>
                <a:srgbClr val="002060"/>
              </a:solidFill>
              <a:latin typeface="+mn-ea"/>
              <a:ea typeface="+mn-ea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kern="0" dirty="0">
                <a:solidFill>
                  <a:srgbClr val="002060"/>
                </a:solidFill>
                <a:latin typeface="+mn-ea"/>
                <a:ea typeface="+mn-ea"/>
              </a:rPr>
              <a:t>四、结果计算</a:t>
            </a:r>
            <a:endParaRPr lang="en-US" altLang="zh-CN" sz="2400" b="1" kern="0" dirty="0">
              <a:solidFill>
                <a:srgbClr val="002060"/>
              </a:solidFill>
              <a:latin typeface="+mn-ea"/>
              <a:ea typeface="+mn-ea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kern="0" dirty="0">
                <a:solidFill>
                  <a:srgbClr val="002060"/>
                </a:solidFill>
                <a:latin typeface="+mn-ea"/>
                <a:ea typeface="+mn-ea"/>
              </a:rPr>
              <a:t>五、点评总结</a:t>
            </a:r>
            <a:endParaRPr lang="en-US" altLang="zh-CN" sz="2400" b="1" kern="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1048972" name="矩形 8"/>
          <p:cNvSpPr/>
          <p:nvPr/>
        </p:nvSpPr>
        <p:spPr>
          <a:xfrm>
            <a:off x="1116013" y="1268413"/>
            <a:ext cx="7488237" cy="708025"/>
          </a:xfrm>
          <a:prstGeom prst="rect">
            <a:avLst/>
          </a:prstGeom>
        </p:spPr>
        <p:txBody>
          <a:bodyPr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dirty="0">
                <a:solidFill>
                  <a:srgbClr val="C0504D">
                    <a:lumMod val="75000"/>
                  </a:srgbClr>
                </a:solidFill>
                <a:latin typeface="Calibri" panose="020F0502020204030204"/>
                <a:ea typeface="宋体" panose="02010600030101010101" pitchFamily="2" charset="-122"/>
                <a:cs typeface="+mj-cs"/>
              </a:rPr>
              <a:t>任务实施</a:t>
            </a:r>
            <a:endParaRPr lang="zh-CN" altLang="en-US" sz="4000" b="1" dirty="0">
              <a:solidFill>
                <a:srgbClr val="C0504D">
                  <a:lumMod val="75000"/>
                </a:srgbClr>
              </a:solidFill>
              <a:latin typeface="Calibri" panose="020F0502020204030204"/>
              <a:ea typeface="宋体" panose="02010600030101010101" pitchFamily="2" charset="-122"/>
              <a:cs typeface="+mj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3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442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43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44" name="Picture 9" descr="刷新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74" name="内容占位符 2"/>
          <p:cNvSpPr txBox="1"/>
          <p:nvPr/>
        </p:nvSpPr>
        <p:spPr>
          <a:xfrm>
            <a:off x="522288" y="1971675"/>
            <a:ext cx="8099425" cy="1744663"/>
          </a:xfrm>
          <a:prstGeom prst="rect">
            <a:avLst/>
          </a:prstGeom>
        </p:spPr>
        <p:txBody>
          <a:bodyPr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现有光颖、抗锈、无芒（ppRRAA）和毛颖、感锈、有芒（PPrraa）的小麦杂交，能在第几代获得纯合的毛颖、抗锈、无芒（ppRRaa）的小麦株系？如果在F</a:t>
            </a:r>
            <a:r>
              <a:rPr sz="2800" b="1" kern="0" baseline="-25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3</a:t>
            </a:r>
            <a:r>
              <a:rPr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内选出纯合毛颖、抗锈、无芒（ppRRaa）的株系1株，F</a:t>
            </a:r>
            <a:r>
              <a:rPr sz="2800" b="1" kern="0" baseline="-25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</a:t>
            </a:r>
            <a:r>
              <a:rPr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至少选出毛、抗、无个体多少？已知每对性状分别由一对基因控制，独立遗传。</a:t>
            </a:r>
            <a:endParaRPr sz="28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75" name="标题 1"/>
          <p:cNvSpPr txBox="1"/>
          <p:nvPr/>
        </p:nvSpPr>
        <p:spPr>
          <a:xfrm>
            <a:off x="1979613" y="11239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  <a:sym typeface="+mn-ea"/>
              </a:rPr>
              <a:t>一、</a:t>
            </a:r>
            <a:r>
              <a:rPr lang="zh-CN" altLang="en-US" sz="3200" b="1" kern="0" dirty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布置任务</a:t>
            </a:r>
            <a:endParaRPr lang="en-US" altLang="zh-CN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6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445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46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47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77" name="内容占位符 2"/>
          <p:cNvSpPr txBox="1"/>
          <p:nvPr/>
        </p:nvSpPr>
        <p:spPr>
          <a:xfrm>
            <a:off x="522288" y="2492375"/>
            <a:ext cx="8099425" cy="1744663"/>
          </a:xfrm>
          <a:prstGeom prst="rect">
            <a:avLst/>
          </a:prstGeom>
        </p:spPr>
        <p:txBody>
          <a:bodyPr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各小组根据所学知识，分析任务，根据给出条件情况，列出遗传分离图解，进行总结。</a:t>
            </a:r>
            <a:endParaRPr sz="28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48978" name="标题 1"/>
          <p:cNvSpPr txBox="1"/>
          <p:nvPr/>
        </p:nvSpPr>
        <p:spPr>
          <a:xfrm>
            <a:off x="1979613" y="11239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二、分组讨论</a:t>
            </a:r>
            <a:endParaRPr lang="en-US" altLang="zh-CN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9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448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49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50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80" name="内容占位符 2"/>
          <p:cNvSpPr txBox="1"/>
          <p:nvPr/>
        </p:nvSpPr>
        <p:spPr>
          <a:xfrm>
            <a:off x="522288" y="2492375"/>
            <a:ext cx="8099425" cy="1744663"/>
          </a:xfrm>
          <a:prstGeom prst="rect">
            <a:avLst/>
          </a:prstGeom>
        </p:spPr>
        <p:txBody>
          <a:bodyPr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各组将对遗传分离图解的分析情况进行汇报，教师对各组汇报情况进行总结，提出下一步计算中应该注意的问题。</a:t>
            </a:r>
            <a:endParaRPr sz="28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48981" name="标题 1"/>
          <p:cNvSpPr txBox="1"/>
          <p:nvPr/>
        </p:nvSpPr>
        <p:spPr>
          <a:xfrm>
            <a:off x="1979613" y="11239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三、任务汇报</a:t>
            </a:r>
            <a:endParaRPr lang="en-US" altLang="zh-CN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2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451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52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53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83" name="内容占位符 2"/>
          <p:cNvSpPr txBox="1"/>
          <p:nvPr/>
        </p:nvSpPr>
        <p:spPr>
          <a:xfrm>
            <a:off x="522288" y="2492375"/>
            <a:ext cx="8099425" cy="1744663"/>
          </a:xfrm>
          <a:prstGeom prst="rect">
            <a:avLst/>
          </a:prstGeom>
        </p:spPr>
        <p:txBody>
          <a:bodyPr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各组同学根据老师讲解，重新对分析进行讨论修正，然后进行结果计算。</a:t>
            </a:r>
            <a:endParaRPr sz="28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48984" name="标题 1"/>
          <p:cNvSpPr txBox="1"/>
          <p:nvPr/>
        </p:nvSpPr>
        <p:spPr>
          <a:xfrm>
            <a:off x="1979613" y="11239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四、结果计算</a:t>
            </a:r>
            <a:endParaRPr lang="en-US" altLang="zh-CN" sz="3200" b="1" kern="0" dirty="0">
              <a:solidFill>
                <a:srgbClr val="002060"/>
              </a:solidFill>
              <a:latin typeface="+mn-ea"/>
              <a:ea typeface="+mn-ea"/>
            </a:endParaRPr>
          </a:p>
          <a:p>
            <a:pPr algn="ctr" eaLnBrk="0" hangingPunct="0">
              <a:lnSpc>
                <a:spcPct val="150000"/>
              </a:lnSpc>
            </a:pPr>
            <a:endParaRPr lang="en-US" altLang="zh-CN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5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454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55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56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86" name="内容占位符 2"/>
          <p:cNvSpPr txBox="1"/>
          <p:nvPr/>
        </p:nvSpPr>
        <p:spPr>
          <a:xfrm>
            <a:off x="522288" y="2492375"/>
            <a:ext cx="8099425" cy="1744663"/>
          </a:xfrm>
          <a:prstGeom prst="rect">
            <a:avLst/>
          </a:prstGeom>
        </p:spPr>
        <p:txBody>
          <a:bodyPr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各小组展示计算结果，教师对各小组任务完成情况进行讲评，并提出在生产育种实践中如何利用遗传学规律来进行总体估算，以提高育种效率。各组根据学习情况，撰写总结报告。</a:t>
            </a:r>
            <a:endParaRPr sz="28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048987" name="标题 1"/>
          <p:cNvSpPr txBox="1"/>
          <p:nvPr/>
        </p:nvSpPr>
        <p:spPr>
          <a:xfrm>
            <a:off x="1979613" y="11239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+mn-ea"/>
                <a:ea typeface="+mn-ea"/>
                <a:sym typeface="+mn-ea"/>
              </a:rPr>
              <a:t>五、点评总结</a:t>
            </a:r>
            <a:endParaRPr lang="en-US" altLang="zh-CN" sz="3200" b="1" kern="0" dirty="0">
              <a:solidFill>
                <a:srgbClr val="002060"/>
              </a:solidFill>
              <a:latin typeface="+mn-ea"/>
              <a:ea typeface="+mn-ea"/>
            </a:endParaRPr>
          </a:p>
          <a:p>
            <a:pPr algn="ctr" eaLnBrk="0" hangingPunct="0">
              <a:lnSpc>
                <a:spcPct val="150000"/>
              </a:lnSpc>
            </a:pPr>
            <a:endParaRPr lang="en-US" altLang="zh-CN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8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457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58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459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89" name="内容占位符 15"/>
          <p:cNvSpPr txBox="1"/>
          <p:nvPr/>
        </p:nvSpPr>
        <p:spPr>
          <a:xfrm>
            <a:off x="1476375" y="2420938"/>
            <a:ext cx="6418263" cy="2736850"/>
          </a:xfrm>
          <a:prstGeom prst="rect">
            <a:avLst/>
          </a:prstGeom>
          <a:solidFill>
            <a:srgbClr val="F7FFFF"/>
          </a:solidFill>
          <a:ln w="60325" cap="flat" cmpd="dbl">
            <a:solidFill>
              <a:srgbClr val="00B050"/>
            </a:solidFill>
            <a:round/>
          </a:ln>
        </p:spPr>
        <p:txBody>
          <a:bodyPr anchor="ctr" anchorCtr="1"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b="1" kern="0" dirty="0">
                <a:solidFill>
                  <a:srgbClr val="002060"/>
                </a:solidFill>
                <a:latin typeface="+mn-ea"/>
                <a:ea typeface="+mn-ea"/>
              </a:rPr>
              <a:t>1.</a:t>
            </a:r>
            <a:r>
              <a:rPr lang="zh-CN" altLang="en-US" sz="2400" b="1" kern="0" dirty="0">
                <a:solidFill>
                  <a:srgbClr val="002060"/>
                </a:solidFill>
                <a:latin typeface="+mn-ea"/>
                <a:ea typeface="+mn-ea"/>
              </a:rPr>
              <a:t>三大经典遗传定律有什么意义？</a:t>
            </a:r>
            <a:endParaRPr lang="zh-CN" altLang="en-US" sz="2400" b="1" kern="0" dirty="0">
              <a:solidFill>
                <a:srgbClr val="002060"/>
              </a:solidFill>
              <a:latin typeface="+mn-ea"/>
              <a:ea typeface="+mn-ea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altLang="zh-CN" sz="2400" b="1" kern="0" dirty="0">
                <a:solidFill>
                  <a:srgbClr val="002060"/>
                </a:solidFill>
                <a:latin typeface="+mn-ea"/>
                <a:ea typeface="+mn-ea"/>
              </a:rPr>
              <a:t>2.</a:t>
            </a:r>
            <a:r>
              <a:rPr lang="zh-CN" sz="2400" b="1" kern="0" dirty="0">
                <a:solidFill>
                  <a:srgbClr val="002060"/>
                </a:solidFill>
                <a:latin typeface="+mn-ea"/>
                <a:ea typeface="宋体" panose="02010600030101010101" pitchFamily="2" charset="-122"/>
              </a:rPr>
              <a:t>为什么会出现隐性遗传与显性遗传？</a:t>
            </a:r>
            <a:endParaRPr lang="zh-CN" sz="2400" b="1" kern="0" dirty="0">
              <a:solidFill>
                <a:srgbClr val="002060"/>
              </a:solidFill>
              <a:latin typeface="+mn-ea"/>
              <a:ea typeface="宋体" panose="02010600030101010101" pitchFamily="2" charset="-122"/>
            </a:endParaRPr>
          </a:p>
        </p:txBody>
      </p:sp>
      <p:sp>
        <p:nvSpPr>
          <p:cNvPr id="1048990" name="矩形 8"/>
          <p:cNvSpPr/>
          <p:nvPr/>
        </p:nvSpPr>
        <p:spPr>
          <a:xfrm>
            <a:off x="1116013" y="1484313"/>
            <a:ext cx="7488237" cy="708025"/>
          </a:xfrm>
          <a:prstGeom prst="rect">
            <a:avLst/>
          </a:prstGeom>
        </p:spPr>
        <p:txBody>
          <a:bodyPr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4000" b="1" dirty="0">
                <a:solidFill>
                  <a:srgbClr val="C0504D">
                    <a:lumMod val="75000"/>
                  </a:srgbClr>
                </a:solidFill>
                <a:latin typeface="Calibri" panose="020F0502020204030204"/>
                <a:ea typeface="宋体" panose="02010600030101010101" pitchFamily="2" charset="-122"/>
                <a:cs typeface="+mj-cs"/>
              </a:rPr>
              <a:t>任务反思</a:t>
            </a:r>
            <a:endParaRPr lang="zh-CN" altLang="en-US" sz="4000" b="1" dirty="0">
              <a:solidFill>
                <a:srgbClr val="C0504D">
                  <a:lumMod val="75000"/>
                </a:srgbClr>
              </a:solidFill>
              <a:latin typeface="Calibri" panose="020F0502020204030204"/>
              <a:ea typeface="宋体" panose="02010600030101010101" pitchFamily="2" charset="-122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4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349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50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51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885" name="内容占位符 2"/>
          <p:cNvSpPr txBox="1"/>
          <p:nvPr/>
        </p:nvSpPr>
        <p:spPr>
          <a:xfrm>
            <a:off x="522288" y="1971675"/>
            <a:ext cx="8099425" cy="1744663"/>
          </a:xfrm>
          <a:prstGeom prst="rect">
            <a:avLst/>
          </a:prstGeom>
        </p:spPr>
        <p:txBody>
          <a:bodyPr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性状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，是生物体所表现的形态特征和生理特性的总称。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每一个具体性状称为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单位性状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同一单位性状在不同个体间所表现出来的相对差异，称为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相对性状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，如：红花与白花、高茎秆与矮茎秆等。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886" name="标题 1"/>
          <p:cNvSpPr txBox="1"/>
          <p:nvPr/>
        </p:nvSpPr>
        <p:spPr>
          <a:xfrm>
            <a:off x="1979613" y="11239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性状、单位性状、相对性状</a:t>
            </a:r>
            <a:endParaRPr lang="en-US" altLang="zh-CN" sz="3200" b="1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7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352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53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54" name="Picture 9" descr="刷新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888" name="内容占位符 2"/>
          <p:cNvSpPr txBox="1"/>
          <p:nvPr/>
        </p:nvSpPr>
        <p:spPr>
          <a:xfrm>
            <a:off x="755650" y="2565400"/>
            <a:ext cx="7561263" cy="2159000"/>
          </a:xfrm>
          <a:prstGeom prst="rect">
            <a:avLst/>
          </a:prstGeom>
        </p:spPr>
        <p:txBody>
          <a:bodyPr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孟德尔在进行豌豆杂交试验时，选择了七对区别明显的相对性状进行杂交，并对杂交后代进行详细记载，采用统计学的方法计算杂种后代表现相对性状的株数，最后分析了它们后代的比例关系。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889" name="标题 1"/>
          <p:cNvSpPr txBox="1"/>
          <p:nvPr/>
        </p:nvSpPr>
        <p:spPr>
          <a:xfrm>
            <a:off x="1979613" y="9080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一、分离定律</a:t>
            </a:r>
            <a:endParaRPr lang="en-US" altLang="zh-CN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1048890" name="内容占位符 2"/>
          <p:cNvSpPr txBox="1"/>
          <p:nvPr/>
        </p:nvSpPr>
        <p:spPr>
          <a:xfrm>
            <a:off x="755650" y="1628775"/>
            <a:ext cx="8075613" cy="739775"/>
          </a:xfrm>
          <a:prstGeom prst="rect">
            <a:avLst/>
          </a:prstGeom>
        </p:spPr>
        <p:txBody>
          <a:bodyPr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一对相对性状的遗传试验</a:t>
            </a:r>
            <a:r>
              <a:rPr lang="en-US" altLang="zh-CN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endParaRPr lang="zh-CN" altLang="en-US" sz="28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1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355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56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57" name="Picture 9" descr="刷新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892" name="内容占位符 2"/>
          <p:cNvSpPr txBox="1"/>
          <p:nvPr/>
        </p:nvSpPr>
        <p:spPr>
          <a:xfrm>
            <a:off x="539750" y="2205038"/>
            <a:ext cx="4679950" cy="4032250"/>
          </a:xfrm>
          <a:prstGeom prst="rect">
            <a:avLst/>
          </a:prstGeom>
        </p:spPr>
        <p:txBody>
          <a:bodyPr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：亲本；♀：母本；♂：父本；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：杂交；   ：自交；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lang="en-US" altLang="zh-CN" sz="2400" b="1" baseline="-25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：杂种一代，指从母本植株上得到的种子以及由该种子长成的植株；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lang="en-US" altLang="zh-CN" sz="2400" b="1" baseline="-25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：杂种二代，杂种一代植株自花授粉得到的后代。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893" name="标题 1"/>
          <p:cNvSpPr txBox="1"/>
          <p:nvPr/>
        </p:nvSpPr>
        <p:spPr>
          <a:xfrm>
            <a:off x="1979613" y="9080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一、分离定律</a:t>
            </a:r>
            <a:endParaRPr lang="en-US" altLang="zh-CN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1048894" name="内容占位符 2"/>
          <p:cNvSpPr txBox="1"/>
          <p:nvPr/>
        </p:nvSpPr>
        <p:spPr>
          <a:xfrm>
            <a:off x="755650" y="1628775"/>
            <a:ext cx="8075613" cy="739775"/>
          </a:xfrm>
          <a:prstGeom prst="rect">
            <a:avLst/>
          </a:prstGeom>
        </p:spPr>
        <p:txBody>
          <a:bodyPr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一对相对性状的遗传试验</a:t>
            </a:r>
            <a:r>
              <a:rPr lang="en-US" altLang="zh-CN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endParaRPr lang="zh-CN" altLang="en-US" sz="28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97358" name="图片 39" descr="1-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2565400"/>
            <a:ext cx="314483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895" name="文本框 99"/>
          <p:cNvSpPr txBox="1">
            <a:spLocks noChangeArrowheads="1"/>
          </p:cNvSpPr>
          <p:nvPr/>
        </p:nvSpPr>
        <p:spPr bwMode="auto">
          <a:xfrm>
            <a:off x="5219700" y="5805488"/>
            <a:ext cx="3600450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indent="803275" algn="ctr"/>
            <a:r>
              <a:rPr lang="zh-CN" altLang="en-US" sz="1000" b="1">
                <a:solidFill>
                  <a:srgbClr val="000000"/>
                </a:solidFill>
                <a:latin typeface="Times New Roman" panose="02020603050405020304" pitchFamily="18" charset="0"/>
              </a:rPr>
              <a:t>　</a:t>
            </a:r>
            <a:r>
              <a:rPr lang="zh-CN" altLang="en-US" sz="2000" b="1">
                <a:solidFill>
                  <a:srgbClr val="000000"/>
                </a:solidFill>
                <a:latin typeface="Times New Roman" panose="02020603050405020304" pitchFamily="18" charset="0"/>
              </a:rPr>
              <a:t>孟德尔豌豆杂交实验</a:t>
            </a:r>
            <a:endParaRPr lang="zh-CN" altLang="en-US" sz="200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97359" name="图片 39" descr="1-8"/>
          <p:cNvPicPr>
            <a:picLocks noChangeAspect="1" noChangeArrowheads="1"/>
          </p:cNvPicPr>
          <p:nvPr/>
        </p:nvPicPr>
        <p:blipFill>
          <a:blip r:embed="rId5" cstate="print"/>
          <a:srcRect l="75568" t="42136" r="15295" b="42078"/>
          <a:stretch>
            <a:fillRect/>
          </a:stretch>
        </p:blipFill>
        <p:spPr bwMode="auto">
          <a:xfrm>
            <a:off x="2195513" y="2997200"/>
            <a:ext cx="2873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6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360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61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62" name="Picture 9" descr="刷新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897" name="内容占位符 2"/>
          <p:cNvSpPr txBox="1"/>
          <p:nvPr/>
        </p:nvSpPr>
        <p:spPr>
          <a:xfrm>
            <a:off x="539750" y="2152650"/>
            <a:ext cx="8375650" cy="1744663"/>
          </a:xfrm>
          <a:prstGeom prst="rect">
            <a:avLst/>
          </a:prstGeom>
        </p:spPr>
        <p:txBody>
          <a:bodyPr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0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孟德尔在豌豆的其它６对相对性状的杂交试验中，无论正反交也得到了同样的结果。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898" name="标题 1"/>
          <p:cNvSpPr txBox="1"/>
          <p:nvPr/>
        </p:nvSpPr>
        <p:spPr>
          <a:xfrm>
            <a:off x="1979613" y="9080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一、分离定律</a:t>
            </a:r>
            <a:endParaRPr lang="en-US" altLang="zh-CN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1048899" name="内容占位符 2"/>
          <p:cNvSpPr txBox="1"/>
          <p:nvPr/>
        </p:nvSpPr>
        <p:spPr>
          <a:xfrm>
            <a:off x="755650" y="1628775"/>
            <a:ext cx="8075613" cy="739775"/>
          </a:xfrm>
          <a:prstGeom prst="rect">
            <a:avLst/>
          </a:prstGeom>
        </p:spPr>
        <p:txBody>
          <a:bodyPr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1.</a:t>
            </a:r>
            <a:r>
              <a:rPr lang="zh-CN" alt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一对相对性状的遗传试验</a:t>
            </a:r>
            <a:r>
              <a:rPr lang="en-US" altLang="zh-CN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endParaRPr lang="zh-CN" altLang="en-US" sz="28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97363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3284538"/>
            <a:ext cx="750570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0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364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65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66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01" name="内容占位符 2"/>
          <p:cNvSpPr txBox="1"/>
          <p:nvPr/>
        </p:nvSpPr>
        <p:spPr>
          <a:xfrm>
            <a:off x="539750" y="2205038"/>
            <a:ext cx="8101013" cy="1744662"/>
          </a:xfrm>
          <a:prstGeom prst="rect">
            <a:avLst/>
          </a:prstGeom>
        </p:spPr>
        <p:txBody>
          <a:bodyPr/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(1) 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不论正反交，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lang="en-US" altLang="zh-CN" sz="2400" b="1" baseline="-25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性状表现一致，只表现一个亲本性状，另一个亲本性状隐藏。　</a:t>
            </a:r>
            <a:b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显性性状：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lang="en-US" altLang="zh-CN" sz="2400" b="1" baseline="-25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表现出来的性状；　</a:t>
            </a:r>
            <a:b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　　隐性性状：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lang="en-US" altLang="zh-CN" sz="2400" b="1" baseline="-25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未表现出来的性状。　</a:t>
            </a:r>
            <a:b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(2) F</a:t>
            </a:r>
            <a:r>
              <a:rPr lang="en-US" altLang="zh-CN" sz="2400" b="1" baseline="-25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发生了性状分离：一部分植株表现这一亲本性状，另一部分植株表现为另一亲本性状，说明隐性性状未消失。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F</a:t>
            </a:r>
            <a:r>
              <a:rPr lang="en-US" altLang="zh-CN" sz="2400" b="1" baseline="-25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群体中显隐性分离比例大约为</a:t>
            </a:r>
            <a:r>
              <a:rPr lang="en-US" altLang="zh-CN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3:1</a:t>
            </a:r>
            <a:r>
              <a:rPr lang="zh-CN" altLang="en-US" sz="2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　 </a:t>
            </a:r>
            <a:endParaRPr lang="zh-CN" altLang="en-US" sz="24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02" name="标题 1"/>
          <p:cNvSpPr txBox="1"/>
          <p:nvPr/>
        </p:nvSpPr>
        <p:spPr>
          <a:xfrm>
            <a:off x="1979613" y="9080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一、分离定律</a:t>
            </a:r>
            <a:endParaRPr lang="en-US" altLang="zh-CN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1048903" name="内容占位符 2"/>
          <p:cNvSpPr txBox="1"/>
          <p:nvPr/>
        </p:nvSpPr>
        <p:spPr>
          <a:xfrm>
            <a:off x="755650" y="1557338"/>
            <a:ext cx="8075613" cy="739775"/>
          </a:xfrm>
          <a:prstGeom prst="rect">
            <a:avLst/>
          </a:prstGeom>
        </p:spPr>
        <p:txBody>
          <a:bodyPr/>
          <a:p>
            <a:pPr>
              <a:lnSpc>
                <a:spcPct val="125000"/>
              </a:lnSpc>
            </a:pPr>
            <a:r>
              <a:rPr lang="zh-CN" altLang="en-US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一对相对性状的遗传试验结果特点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endParaRPr lang="zh-CN" altLang="en-US" sz="2800" b="1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4" name="Rectangle 11"/>
          <p:cNvSpPr>
            <a:spLocks noChangeArrowheads="1"/>
          </p:cNvSpPr>
          <p:nvPr/>
        </p:nvSpPr>
        <p:spPr bwMode="auto">
          <a:xfrm>
            <a:off x="0" y="215265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anchor="ctr">
            <a:spAutoFit/>
          </a:bodyPr>
          <a:p>
            <a:pPr indent="266700" eaLnBrk="0" hangingPunct="0">
              <a:lnSpc>
                <a:spcPct val="85000"/>
              </a:lnSpc>
            </a:pPr>
            <a:r>
              <a:rPr lang="en-US" altLang="zh-CN" sz="1000" b="1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2000" b="1">
              <a:solidFill>
                <a:srgbClr val="FFFF00"/>
              </a:solidFill>
            </a:endParaRPr>
          </a:p>
        </p:txBody>
      </p:sp>
      <p:pic>
        <p:nvPicPr>
          <p:cNvPr id="2097367" name="Picture 4" descr="后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415338" y="6402388"/>
            <a:ext cx="500062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68" name="Picture 5" descr="前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9800" y="6402388"/>
            <a:ext cx="500063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7369" name="Picture 9" descr="刷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6400800"/>
            <a:ext cx="500063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8905" name="内容占位符 2"/>
          <p:cNvSpPr txBox="1"/>
          <p:nvPr/>
        </p:nvSpPr>
        <p:spPr>
          <a:xfrm>
            <a:off x="539750" y="2205038"/>
            <a:ext cx="8101013" cy="1744662"/>
          </a:xfrm>
          <a:prstGeom prst="rect">
            <a:avLst/>
          </a:prstGeom>
        </p:spPr>
        <p:txBody>
          <a:bodyPr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sz="20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孟德尔认为，每对相对性状由相对的遗传因子控制，遗传因子在体细胞中成对存在，一个来自父本，一个来自母本；减数分裂形成配子时，成对的遗传因子彼此分开，分到不同的配子中去，每个配子中只有成对遗传因子中的一个；在F</a:t>
            </a:r>
            <a:r>
              <a:rPr lang="en-US" altLang="zh-CN" sz="2400" b="1" baseline="-25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sz="20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遗传因子是杂合的（Cc）。习惯上，用大写字母表示显性遗传因子（如红花因子C），用小写字母表示隐性遗传因子（如白花因子c）；F</a:t>
            </a:r>
            <a:r>
              <a:rPr lang="en-US" altLang="zh-CN" sz="2400" b="1" baseline="-25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sz="20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的Cc形成配子时，雌雄配子各含C、c两种遗传因子，而且数目相等，同时雌雄配子的结合又是随机的，因此到F</a:t>
            </a:r>
            <a:r>
              <a:rPr lang="en-US" altLang="zh-CN" sz="2400" b="1" baseline="-250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sz="20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隐性性状重新表现出来，显隐性个体之间呈现一定的比例。</a:t>
            </a:r>
            <a:endParaRPr sz="20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8906" name="标题 1"/>
          <p:cNvSpPr txBox="1"/>
          <p:nvPr/>
        </p:nvSpPr>
        <p:spPr>
          <a:xfrm>
            <a:off x="1979613" y="908050"/>
            <a:ext cx="5545137" cy="1143000"/>
          </a:xfrm>
          <a:prstGeom prst="rect">
            <a:avLst/>
          </a:prstGeom>
        </p:spPr>
        <p:txBody>
          <a:bodyPr>
            <a:normAutofit/>
          </a:bodyPr>
          <a:p>
            <a:pPr algn="ctr" eaLnBrk="0" hangingPunct="0">
              <a:lnSpc>
                <a:spcPct val="150000"/>
              </a:lnSpc>
            </a:pPr>
            <a:r>
              <a:rPr lang="zh-CN" altLang="en-US" sz="3200" b="1" kern="0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一、分离定律</a:t>
            </a:r>
            <a:endParaRPr lang="en-US" altLang="zh-CN" sz="3200" b="1" kern="0" dirty="0">
              <a:solidFill>
                <a:srgbClr val="002060"/>
              </a:solidFill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  <p:sp>
        <p:nvSpPr>
          <p:cNvPr id="1048907" name="内容占位符 2"/>
          <p:cNvSpPr txBox="1"/>
          <p:nvPr/>
        </p:nvSpPr>
        <p:spPr>
          <a:xfrm>
            <a:off x="755650" y="1628775"/>
            <a:ext cx="8075613" cy="739775"/>
          </a:xfrm>
          <a:prstGeom prst="rect">
            <a:avLst/>
          </a:prstGeom>
        </p:spPr>
        <p:txBody>
          <a:bodyPr/>
          <a:p>
            <a:pPr>
              <a:lnSpc>
                <a:spcPct val="125000"/>
              </a:lnSpc>
              <a:spcBef>
                <a:spcPts val="0"/>
              </a:spcBef>
            </a:pPr>
            <a:r>
              <a:rPr lang="en-US" altLang="zh-CN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2.</a:t>
            </a:r>
            <a:r>
              <a:rPr lang="zh-CN" altLang="en-US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分离规律的解释</a:t>
            </a:r>
            <a:r>
              <a:rPr lang="en-US" altLang="zh-CN" sz="2800" b="1" kern="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</a:t>
            </a:r>
            <a:endParaRPr lang="zh-CN" altLang="en-US" sz="2800" b="1" kern="0" dirty="0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GJjZDU0MjAzYTZmZTg0MDBhMDI2NDE3YWIxYjE5OTcifQ=="/>
</p:tagLst>
</file>

<file path=ppt/theme/theme1.xml><?xml version="1.0" encoding="utf-8"?>
<a:theme xmlns:a="http://schemas.openxmlformats.org/drawingml/2006/main" name="主题1">
  <a:themeElements>
    <a:clrScheme name="Default Design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_2">
  <a:themeElements>
    <a:clrScheme name="Default Design_2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Default Design_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_2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_2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_2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3849</Words>
  <Application>WPS 演示</Application>
  <PresentationFormat/>
  <Paragraphs>291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52" baseType="lpstr">
      <vt:lpstr>Arial</vt:lpstr>
      <vt:lpstr>宋体</vt:lpstr>
      <vt:lpstr>Wingdings</vt:lpstr>
      <vt:lpstr>叶根友毛笔行书2.0版</vt:lpstr>
      <vt:lpstr>Calibri</vt:lpstr>
      <vt:lpstr>华文中宋</vt:lpstr>
      <vt:lpstr>微软雅黑</vt:lpstr>
      <vt:lpstr>Times New Roman</vt:lpstr>
      <vt:lpstr>黑体</vt:lpstr>
      <vt:lpstr>Arial</vt:lpstr>
      <vt:lpstr>楷体</vt:lpstr>
      <vt:lpstr>Calibri</vt:lpstr>
      <vt:lpstr>Arial Unicode MS</vt:lpstr>
      <vt:lpstr>主题1</vt:lpstr>
      <vt:lpstr>Default Design_2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acer</dc:creator>
  <cp:lastModifiedBy>✎﹏ 〆 遗╮ 失、</cp:lastModifiedBy>
  <cp:revision>2</cp:revision>
  <dcterms:created xsi:type="dcterms:W3CDTF">2023-12-24T00:30:00Z</dcterms:created>
  <dcterms:modified xsi:type="dcterms:W3CDTF">2023-12-24T00:41:14Z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3F1C9FC7952C44E7872E76FC5228A09B_13</vt:lpwstr>
  </property>
  <property fmtid="{D5CDD505-2E9C-101B-9397-08002B2CF9AE}" pid="3" name="KSOProductBuildVer">
    <vt:lpwstr>2052-12.1.0.16120</vt:lpwstr>
  </property>
</Properties>
</file>